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0"/>
  </p:notesMasterIdLst>
  <p:sldIdLst>
    <p:sldId id="256" r:id="rId2"/>
    <p:sldId id="365" r:id="rId3"/>
    <p:sldId id="338" r:id="rId4"/>
    <p:sldId id="339" r:id="rId5"/>
    <p:sldId id="340" r:id="rId6"/>
    <p:sldId id="341" r:id="rId7"/>
    <p:sldId id="342" r:id="rId8"/>
    <p:sldId id="345" r:id="rId9"/>
    <p:sldId id="343" r:id="rId10"/>
    <p:sldId id="344" r:id="rId11"/>
    <p:sldId id="364" r:id="rId12"/>
    <p:sldId id="460" r:id="rId13"/>
    <p:sldId id="385" r:id="rId14"/>
    <p:sldId id="398" r:id="rId15"/>
    <p:sldId id="399" r:id="rId16"/>
    <p:sldId id="400" r:id="rId17"/>
    <p:sldId id="401" r:id="rId18"/>
    <p:sldId id="402" r:id="rId19"/>
    <p:sldId id="403" r:id="rId20"/>
    <p:sldId id="404" r:id="rId21"/>
    <p:sldId id="406" r:id="rId22"/>
    <p:sldId id="409" r:id="rId23"/>
    <p:sldId id="407" r:id="rId24"/>
    <p:sldId id="431" r:id="rId25"/>
    <p:sldId id="461" r:id="rId26"/>
    <p:sldId id="429" r:id="rId27"/>
    <p:sldId id="430" r:id="rId28"/>
    <p:sldId id="408" r:id="rId29"/>
    <p:sldId id="359" r:id="rId30"/>
    <p:sldId id="395" r:id="rId31"/>
    <p:sldId id="386" r:id="rId32"/>
    <p:sldId id="396" r:id="rId33"/>
    <p:sldId id="415" r:id="rId34"/>
    <p:sldId id="414" r:id="rId35"/>
    <p:sldId id="417" r:id="rId36"/>
    <p:sldId id="418" r:id="rId37"/>
    <p:sldId id="419" r:id="rId38"/>
    <p:sldId id="420" r:id="rId39"/>
    <p:sldId id="351" r:id="rId40"/>
    <p:sldId id="368" r:id="rId41"/>
    <p:sldId id="421" r:id="rId42"/>
    <p:sldId id="422" r:id="rId43"/>
    <p:sldId id="423" r:id="rId44"/>
    <p:sldId id="424" r:id="rId45"/>
    <p:sldId id="425" r:id="rId46"/>
    <p:sldId id="352" r:id="rId47"/>
    <p:sldId id="440" r:id="rId48"/>
    <p:sldId id="377" r:id="rId49"/>
    <p:sldId id="444" r:id="rId50"/>
    <p:sldId id="446" r:id="rId51"/>
    <p:sldId id="447" r:id="rId52"/>
    <p:sldId id="448" r:id="rId53"/>
    <p:sldId id="449" r:id="rId54"/>
    <p:sldId id="475" r:id="rId55"/>
    <p:sldId id="476" r:id="rId56"/>
    <p:sldId id="456" r:id="rId57"/>
    <p:sldId id="457" r:id="rId58"/>
    <p:sldId id="458" r:id="rId59"/>
    <p:sldId id="459" r:id="rId60"/>
    <p:sldId id="441" r:id="rId61"/>
    <p:sldId id="381" r:id="rId62"/>
    <p:sldId id="451" r:id="rId63"/>
    <p:sldId id="452" r:id="rId64"/>
    <p:sldId id="453" r:id="rId65"/>
    <p:sldId id="454" r:id="rId66"/>
    <p:sldId id="455" r:id="rId67"/>
    <p:sldId id="411" r:id="rId68"/>
    <p:sldId id="426" r:id="rId69"/>
    <p:sldId id="413" r:id="rId70"/>
    <p:sldId id="427" r:id="rId71"/>
    <p:sldId id="371" r:id="rId72"/>
    <p:sldId id="378" r:id="rId73"/>
    <p:sldId id="438" r:id="rId74"/>
    <p:sldId id="462" r:id="rId75"/>
    <p:sldId id="463" r:id="rId76"/>
    <p:sldId id="464" r:id="rId77"/>
    <p:sldId id="465" r:id="rId78"/>
    <p:sldId id="466" r:id="rId79"/>
    <p:sldId id="467" r:id="rId80"/>
    <p:sldId id="468" r:id="rId81"/>
    <p:sldId id="469" r:id="rId82"/>
    <p:sldId id="470" r:id="rId83"/>
    <p:sldId id="471" r:id="rId84"/>
    <p:sldId id="472" r:id="rId85"/>
    <p:sldId id="473" r:id="rId86"/>
    <p:sldId id="379" r:id="rId87"/>
    <p:sldId id="353" r:id="rId88"/>
    <p:sldId id="432" r:id="rId89"/>
    <p:sldId id="433" r:id="rId90"/>
    <p:sldId id="439" r:id="rId91"/>
    <p:sldId id="442" r:id="rId92"/>
    <p:sldId id="434" r:id="rId93"/>
    <p:sldId id="435" r:id="rId94"/>
    <p:sldId id="391" r:id="rId95"/>
    <p:sldId id="436" r:id="rId96"/>
    <p:sldId id="394" r:id="rId97"/>
    <p:sldId id="474" r:id="rId98"/>
    <p:sldId id="322" r:id="rId9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D883FF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3" autoAdjust="0"/>
    <p:restoredTop sz="96391" autoAdjust="0"/>
  </p:normalViewPr>
  <p:slideViewPr>
    <p:cSldViewPr snapToGrid="0" snapToObjects="1">
      <p:cViewPr varScale="1">
        <p:scale>
          <a:sx n="115" d="100"/>
          <a:sy n="115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78BBC-CB8D-434B-8BA1-27D260260182}" type="datetimeFigureOut">
              <a:t>2017-02-10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73E8D-CAD7-AC49-9D2B-257FE6B88CA5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761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역사</a:t>
            </a:r>
            <a:endParaRPr lang="en-US" altLang="ko-KR" dirty="0" smtClean="0"/>
          </a:p>
          <a:p>
            <a:r>
              <a:rPr lang="ko-KR" altLang="en-US" dirty="0" smtClean="0"/>
              <a:t>알고리즘 약간은 깊이 있는 이해</a:t>
            </a:r>
            <a:endParaRPr lang="en-US" altLang="ko-KR" dirty="0" smtClean="0"/>
          </a:p>
          <a:p>
            <a:r>
              <a:rPr lang="ko-KR" altLang="en-US" dirty="0" smtClean="0"/>
              <a:t>그것을 통한 실제 구현 과 응용</a:t>
            </a:r>
            <a:endParaRPr lang="en-US" altLang="ko-KR" dirty="0" smtClean="0"/>
          </a:p>
          <a:p>
            <a:r>
              <a:rPr lang="ko-KR" altLang="en-US" dirty="0" smtClean="0"/>
              <a:t>시스템 </a:t>
            </a:r>
            <a:r>
              <a:rPr lang="en-US" altLang="ko-KR" dirty="0" smtClean="0"/>
              <a:t>Area</a:t>
            </a:r>
            <a:r>
              <a:rPr lang="ko-KR" altLang="en-US" dirty="0" smtClean="0"/>
              <a:t>에서의 </a:t>
            </a:r>
            <a:r>
              <a:rPr lang="en-US" altLang="ko-KR" dirty="0" smtClean="0"/>
              <a:t>Deep-Learning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3E8D-CAD7-AC49-9D2B-257FE6B88CA5}" type="slidenum">
              <a:rPr lang="en-US" altLang="ko-KR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6968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3E8D-CAD7-AC49-9D2B-257FE6B88CA5}" type="slidenum">
              <a:rPr lang="uk-UA"/>
              <a:t>3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901326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데이터 마이닝은 지식이나 인사이트를 얻는다</a:t>
            </a:r>
            <a:r>
              <a:rPr kumimoji="1" lang="en-US" altLang="ko-KR"/>
              <a:t>.</a:t>
            </a:r>
            <a:endParaRPr kumimoji="1" lang="ko-KR" altLang="en-US"/>
          </a:p>
          <a:p>
            <a:r>
              <a:rPr kumimoji="1" lang="ko-KR" altLang="en-US"/>
              <a:t>머신러닝은 새로운 데이터를 처리하는 데 촛점을 맞추므로 어떻게 해결되었는 지 적절하게 설명하기 어려울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3E8D-CAD7-AC49-9D2B-257FE6B88CA5}" type="slidenum"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6684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통계학의 알고리즘에 많이 의존함</a:t>
            </a:r>
            <a:r>
              <a:rPr kumimoji="1" lang="en-US" altLang="ko-KR"/>
              <a:t>.</a:t>
            </a:r>
            <a:endParaRPr kumimoji="1" lang="ko-KR" altLang="en-US"/>
          </a:p>
          <a:p>
            <a:r>
              <a:rPr kumimoji="1" lang="ko-KR" altLang="en-US"/>
              <a:t>통계학적 머신러닝이라고 부르기도 함</a:t>
            </a:r>
            <a:r>
              <a:rPr kumimoji="1" lang="en-US" altLang="ko-KR"/>
              <a:t>.</a:t>
            </a:r>
            <a:endParaRPr kumimoji="1" lang="ko-KR" altLang="en-US"/>
          </a:p>
          <a:p>
            <a:r>
              <a:rPr kumimoji="1" lang="ko-KR" altLang="en-US"/>
              <a:t>컴퓨터 과학에 좀 더 실용적 접근이 많음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3E8D-CAD7-AC49-9D2B-257FE6B88CA5}" type="slidenum">
              <a:rPr lang="uk-UA"/>
              <a:t>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4084106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AI</a:t>
            </a:r>
            <a:r>
              <a:rPr kumimoji="1" lang="ko-KR" altLang="en-US"/>
              <a:t>는 언어학</a:t>
            </a:r>
            <a:r>
              <a:rPr kumimoji="1" lang="en-US" altLang="ko-KR"/>
              <a:t>,</a:t>
            </a:r>
            <a:r>
              <a:rPr kumimoji="1" lang="ko-KR" altLang="en-US"/>
              <a:t> 뇌의학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로봇틱스 포함</a:t>
            </a:r>
          </a:p>
          <a:p>
            <a:r>
              <a:rPr kumimoji="1" lang="ko-KR" altLang="en-US"/>
              <a:t>아직 일반지능이 아님</a:t>
            </a:r>
          </a:p>
          <a:p>
            <a:r>
              <a:rPr kumimoji="1" lang="ko-KR" altLang="en-US"/>
              <a:t>딥러닝은 뉴럴 네트워크를 사용한 머신러닝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3E8D-CAD7-AC49-9D2B-257FE6B88CA5}" type="slidenum"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4328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baseline="0"/>
              <a:t>2012</a:t>
            </a:r>
            <a:r>
              <a:rPr kumimoji="1" lang="ko-KR" altLang="en-US" sz="1200" baseline="0"/>
              <a:t>년 제프리힌튼 팀의 이미지 분류 논문</a:t>
            </a:r>
            <a:r>
              <a:rPr kumimoji="1" lang="en-US" altLang="ko-KR" sz="1200" baseline="0"/>
              <a:t>(</a:t>
            </a:r>
            <a:r>
              <a:rPr lang="en-US" altLang="ko-KR" sz="1200"/>
              <a:t>ImageNet Classification with Deep Convolutional Neural Networks)</a:t>
            </a:r>
            <a:endParaRPr kumimoji="1" lang="ko-KR" altLang="en-US" sz="1200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3E8D-CAD7-AC49-9D2B-257FE6B88CA5}" type="slidenum">
              <a:rPr lang="uk-UA"/>
              <a:t>7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784982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3E8D-CAD7-AC49-9D2B-257FE6B88CA5}" type="slidenum">
              <a:rPr lang="uk-UA"/>
              <a:t>9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974457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훈련데이터</a:t>
            </a:r>
            <a:r>
              <a:rPr kumimoji="1" lang="en-US" altLang="ko-KR"/>
              <a:t>/</a:t>
            </a:r>
            <a:r>
              <a:rPr kumimoji="1" lang="ko-KR" altLang="en-US"/>
              <a:t>학습데이터</a:t>
            </a:r>
          </a:p>
          <a:p>
            <a:r>
              <a:rPr kumimoji="1" lang="ko-KR" altLang="en-US"/>
              <a:t>지도학습</a:t>
            </a:r>
            <a:r>
              <a:rPr kumimoji="1" lang="en-US" altLang="ko-KR"/>
              <a:t>:</a:t>
            </a:r>
            <a:r>
              <a:rPr kumimoji="1" lang="ko-KR" altLang="en-US"/>
              <a:t> 주가예측</a:t>
            </a:r>
            <a:r>
              <a:rPr kumimoji="1" lang="en-US" altLang="ko-KR"/>
              <a:t>,</a:t>
            </a:r>
            <a:r>
              <a:rPr kumimoji="1" lang="ko-KR" altLang="en-US"/>
              <a:t> 스팸메일 분류</a:t>
            </a:r>
          </a:p>
          <a:p>
            <a:r>
              <a:rPr kumimoji="1" lang="ko-KR" altLang="en-US"/>
              <a:t>비지도학습</a:t>
            </a:r>
            <a:r>
              <a:rPr kumimoji="1" lang="en-US" altLang="ko-KR"/>
              <a:t>:</a:t>
            </a:r>
            <a:r>
              <a:rPr kumimoji="1" lang="ko-KR" altLang="en-US"/>
              <a:t> 고객 분류</a:t>
            </a:r>
          </a:p>
          <a:p>
            <a:r>
              <a:rPr kumimoji="1" lang="ko-KR" altLang="en-US"/>
              <a:t>딥 러닝은 알고리즘의 하나로 학습방법이 아님</a:t>
            </a:r>
            <a:r>
              <a:rPr kumimoji="1" lang="en-US" altLang="ko-KR"/>
              <a:t>.</a:t>
            </a:r>
            <a:endParaRPr kumimoji="1" lang="ko-KR" altLang="en-US"/>
          </a:p>
          <a:p>
            <a:r>
              <a:rPr kumimoji="1" lang="ko-KR" altLang="en-US"/>
              <a:t>딥 리인포스먼트 러닝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73E8D-CAD7-AC49-9D2B-257FE6B88CA5}" type="slidenum">
              <a:rPr lang="uk-UA"/>
              <a:t>10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3918641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A205F-064D-4C07-B4F0-AC9E43C29C3C}" type="datetime1">
              <a:rPr lang="ko-KR" altLang="en-US" smtClean="0"/>
              <a:t>2017-02-10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‹#›</a:t>
            </a:fld>
            <a:r>
              <a:rPr lang="en-US" altLang="ko-KR" sz="1500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849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B2E-39B3-4F3D-B7F3-D0D4A04AF8BC}" type="datetime1">
              <a:rPr lang="ko-KR" altLang="en-US" smtClean="0"/>
              <a:t>2017-02-10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‹#›</a:t>
            </a:fld>
            <a:r>
              <a:rPr lang="en-US" altLang="ko-KR" sz="1500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009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B1242-4395-4FF1-9C21-7140B83E89C8}" type="datetime1">
              <a:rPr lang="ko-KR" altLang="en-US" smtClean="0"/>
              <a:t>2017-02-10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‹#›</a:t>
            </a:fld>
            <a:r>
              <a:rPr lang="en-US" altLang="ko-KR" sz="1500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59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13037" y="115330"/>
            <a:ext cx="11640065" cy="864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3037" y="1087395"/>
            <a:ext cx="11640065" cy="5089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 smtClean="0"/>
              <a:t>두 번째 수준</a:t>
            </a:r>
          </a:p>
          <a:p>
            <a:pPr lvl="2"/>
            <a:r>
              <a:rPr kumimoji="1" lang="ko-KR" altLang="en-US" dirty="0" smtClean="0"/>
              <a:t>세 </a:t>
            </a:r>
            <a:r>
              <a:rPr kumimoji="1" lang="ko-KR" altLang="en-US" dirty="0"/>
              <a:t>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8F606-366A-4879-9B0D-20B5D24DE511}" type="datetime1">
              <a:rPr lang="ko-KR" altLang="en-US" smtClean="0"/>
              <a:t>2017-02-10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‹#›</a:t>
            </a:fld>
            <a:r>
              <a:rPr lang="en-US" altLang="ko-KR" sz="1500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8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accent2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ejaymin/TensorFlowLectur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eejaymin.github.io/index.html" TargetMode="External"/><Relationship Id="rId4" Type="http://schemas.openxmlformats.org/officeDocument/2006/relationships/hyperlink" Target="mailto:leejaymin@cnu.ac.k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anbit.co.kr/store/education/edu_view.html?p_code=S4788493436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hunkim.github.io/ml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hunkim.github.io/ml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ejaymin/TensorFlowLecture/blob/master/0.1.Fundamental_Neural_Network/ex1/ex1_jemin.ipynb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bit.co.kr/store/education/edu_view.html?p_code=S4788493436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bit.co.kr/store/education/edu_view.html?p_code=S4788493436" TargetMode="External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leejaymin/TensorFlowLecture/blob/master/0.1.Fundamental_Neural_Network/ex2/ex2_jemin.ipynb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bit.co.kr/store/education/edu_view.html?p_code=S478849343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bit.co.kr/store/education/edu_view.html?p_code=S478849343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hyperlink" Target="http://goodtogreate.tistory.com/entry/Week-05-2-Backpropagation-Algorithm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atelierjpro/220773276384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atelierjpro/220773276384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atelierjpro/220773276384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atelierjpro/220773276384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anbit.co.kr/store/education/edu_view.html?p_code=S4788493436" TargetMode="Externa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ejaymin/TensorFlowLecture/blob/master/0.1.Fundamental_Neural_Network/ex4/ex4_jemin.ipynb" TargetMode="External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anbit.co.kr/store/education/edu_view.html?p_code=S4788493436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@karpathy/yes-you-should-understand-backprop-e2f06eab496b#.u6cfklvcx" TargetMode="Externa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edium.com/@karpathy/yes-you-should-understand-backprop-e2f06eab496b#.u6cfklvcx" TargetMode="External"/><Relationship Id="rId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puux7KZQfsE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hyperlink" Target="http://www.cs.toronto.edu/~rsalakhu/papers/srivastava14a.pdf" TargetMode="Externa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witter.com/Hassan_Sawaf/status/674012958981165056" TargetMode="External"/><Relationship Id="rId4" Type="http://schemas.openxmlformats.org/officeDocument/2006/relationships/image" Target="../media/image124.jpe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eg"/><Relationship Id="rId3" Type="http://schemas.openxmlformats.org/officeDocument/2006/relationships/image" Target="../media/image126.png"/><Relationship Id="rId7" Type="http://schemas.openxmlformats.org/officeDocument/2006/relationships/hyperlink" Target="https://github.com/leehaesung/DeepLearningPioneers/wiki" TargetMode="External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jpeg"/><Relationship Id="rId4" Type="http://schemas.openxmlformats.org/officeDocument/2006/relationships/image" Target="../media/image12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kumimoji="1" lang="en-US" altLang="ko-KR" sz="4800" b="1" dirty="0" smtClean="0"/>
              <a:t>Machine Learning to Deep Learning</a:t>
            </a:r>
            <a:endParaRPr kumimoji="1" lang="ko-KR" altLang="en-US" sz="4400" b="1" dirty="0"/>
          </a:p>
        </p:txBody>
      </p:sp>
      <p:sp>
        <p:nvSpPr>
          <p:cNvPr id="6" name="부제 2"/>
          <p:cNvSpPr>
            <a:spLocks noGrp="1"/>
          </p:cNvSpPr>
          <p:nvPr>
            <p:ph type="subTitle" idx="1"/>
          </p:nvPr>
        </p:nvSpPr>
        <p:spPr>
          <a:xfrm>
            <a:off x="1115962" y="3602038"/>
            <a:ext cx="9960077" cy="2454378"/>
          </a:xfrm>
        </p:spPr>
        <p:txBody>
          <a:bodyPr anchor="ctr">
            <a:noAutofit/>
          </a:bodyPr>
          <a:lstStyle/>
          <a:p>
            <a:r>
              <a:rPr kumimoji="1" lang="en-US" altLang="ko-KR" sz="2000" dirty="0" smtClean="0"/>
              <a:t>Tutorial code</a:t>
            </a:r>
            <a:r>
              <a:rPr kumimoji="1" lang="en-US" altLang="ko-KR" sz="2000" dirty="0"/>
              <a:t>: </a:t>
            </a:r>
            <a:r>
              <a:rPr kumimoji="1" lang="en-US" altLang="ko-KR" sz="2000" dirty="0">
                <a:hlinkClick r:id="rId3"/>
              </a:rPr>
              <a:t>https://</a:t>
            </a:r>
            <a:r>
              <a:rPr kumimoji="1" lang="en-US" altLang="ko-KR" sz="2000" dirty="0" smtClean="0">
                <a:hlinkClick r:id="rId3"/>
              </a:rPr>
              <a:t>github.com/leejaymin/TensorFlowLecture</a:t>
            </a:r>
            <a:r>
              <a:rPr kumimoji="1" lang="en-US" altLang="ko-KR" sz="2000" dirty="0" smtClean="0"/>
              <a:t> 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 smtClean="0"/>
              <a:t>2017. 02. 02</a:t>
            </a:r>
            <a:endParaRPr kumimoji="1" lang="en-US" altLang="ko-KR" sz="2000" dirty="0"/>
          </a:p>
          <a:p>
            <a:r>
              <a:rPr kumimoji="1" lang="en-US" altLang="ko-KR" sz="2000" dirty="0" err="1" smtClean="0"/>
              <a:t>Jemin</a:t>
            </a:r>
            <a:r>
              <a:rPr kumimoji="1" lang="en-US" altLang="ko-KR" sz="2000" dirty="0" smtClean="0"/>
              <a:t> Lee (</a:t>
            </a:r>
            <a:r>
              <a:rPr kumimoji="1" lang="en-US" altLang="ko-KR" sz="2000" dirty="0" smtClean="0">
                <a:hlinkClick r:id="rId4"/>
              </a:rPr>
              <a:t>leejaymin@cnu.ac.kr</a:t>
            </a:r>
            <a:r>
              <a:rPr kumimoji="1" lang="en-US" altLang="ko-KR" sz="2000" dirty="0" smtClean="0"/>
              <a:t>)</a:t>
            </a:r>
          </a:p>
          <a:p>
            <a:r>
              <a:rPr kumimoji="1" lang="en-US" altLang="ko-KR" sz="2000" dirty="0" err="1" smtClean="0"/>
              <a:t>Hompage</a:t>
            </a:r>
            <a:r>
              <a:rPr kumimoji="1" lang="en-US" altLang="ko-KR" sz="2000" dirty="0"/>
              <a:t>: </a:t>
            </a:r>
            <a:r>
              <a:rPr kumimoji="1" lang="en-US" altLang="ko-KR" sz="2000" dirty="0">
                <a:hlinkClick r:id="rId5"/>
              </a:rPr>
              <a:t>https://</a:t>
            </a:r>
            <a:r>
              <a:rPr kumimoji="1" lang="en-US" altLang="ko-KR" sz="2000" dirty="0" smtClean="0">
                <a:hlinkClick r:id="rId5"/>
              </a:rPr>
              <a:t>leejaymin.github.io/index.html</a:t>
            </a:r>
            <a:r>
              <a:rPr kumimoji="1" lang="en-US" altLang="ko-KR" sz="2000" dirty="0" smtClean="0"/>
              <a:t> </a:t>
            </a:r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63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512" y="1071462"/>
            <a:ext cx="7424977" cy="5574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84948" y="381538"/>
            <a:ext cx="4622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>
                <a:latin typeface="+mj-lt"/>
              </a:rPr>
              <a:t>학습 방법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16900" y="1540701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지도학습</a:t>
            </a:r>
            <a:r>
              <a:rPr kumimoji="1" lang="en-US" altLang="ko-KR" sz="2400"/>
              <a:t>,</a:t>
            </a:r>
            <a:r>
              <a:rPr kumimoji="1" lang="ko-KR" altLang="en-US" sz="2400"/>
              <a:t> 감독학습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8394" y="4649237"/>
            <a:ext cx="3438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비지도학습</a:t>
            </a:r>
            <a:r>
              <a:rPr kumimoji="1" lang="en-US" altLang="ko-KR" sz="2400"/>
              <a:t>,</a:t>
            </a:r>
            <a:r>
              <a:rPr kumimoji="1" lang="ko-KR" altLang="en-US" sz="2400"/>
              <a:t> 비감독학습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81793" y="46492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강화학습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출처</a:t>
            </a:r>
            <a:r>
              <a:rPr lang="en-US" altLang="ko-KR" dirty="0" smtClean="0">
                <a:hlinkClick r:id="rId4"/>
              </a:rPr>
              <a:t>: </a:t>
            </a:r>
            <a:r>
              <a:rPr lang="ko-KR" altLang="en-US" dirty="0" smtClean="0">
                <a:hlinkClick r:id="rId4"/>
              </a:rPr>
              <a:t>해커에게 전해들은 머신러닝</a:t>
            </a:r>
            <a:r>
              <a:rPr lang="en-US" altLang="ko-KR" dirty="0" smtClean="0">
                <a:hlinkClick r:id="rId4"/>
              </a:rPr>
              <a:t>, </a:t>
            </a:r>
            <a:r>
              <a:rPr lang="ko-KR" altLang="en-US" dirty="0" err="1" smtClean="0">
                <a:hlinkClick r:id="rId4"/>
              </a:rPr>
              <a:t>한빛미디어</a:t>
            </a:r>
            <a:r>
              <a:rPr lang="ko-KR" altLang="en-US" dirty="0" smtClean="0">
                <a:hlinkClick r:id="rId4"/>
              </a:rPr>
              <a:t> 리얼타임 세미나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467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07" y="398751"/>
            <a:ext cx="11487202" cy="598126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15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13037" y="115330"/>
            <a:ext cx="11640065" cy="533063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rgbClr val="FFC000"/>
                </a:solidFill>
              </a:rPr>
              <a:t>Table of Contents</a:t>
            </a:r>
            <a:endParaRPr lang="ko-KR" altLang="en-US" sz="3000" dirty="0">
              <a:solidFill>
                <a:srgbClr val="FFC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13037" y="648393"/>
            <a:ext cx="11640065" cy="6073082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altLang="ko-KR" sz="1800" b="1" dirty="0" smtClean="0">
                <a:solidFill>
                  <a:srgbClr val="0070C0"/>
                </a:solidFill>
              </a:rPr>
              <a:t>Fundamental Machine Learning (1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일차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)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/>
              <a:t>Linear Regression: </a:t>
            </a:r>
            <a:r>
              <a:rPr lang="en-US" altLang="ko-KR" sz="1800" dirty="0" smtClean="0"/>
              <a:t>Gradient Descent Algorithm (optimization)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/>
              <a:t>Logistic Regression (Single Neuron=Perceptron):</a:t>
            </a:r>
            <a:r>
              <a:rPr lang="en-US" altLang="ko-KR" sz="1800" dirty="0" smtClean="0"/>
              <a:t> Sigmoid (Logistic function), Convexity, </a:t>
            </a:r>
            <a:br>
              <a:rPr lang="en-US" altLang="ko-KR" sz="1800" dirty="0" smtClean="0"/>
            </a:br>
            <a:r>
              <a:rPr lang="en-US" altLang="ko-KR" sz="1800" dirty="0" smtClean="0"/>
              <a:t>Cross Entropy, Decision Boundary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/>
              <a:t>Multiple Perceptron (Hidden Layer): </a:t>
            </a:r>
            <a:r>
              <a:rPr lang="en-US" altLang="ko-KR" sz="1800" dirty="0" smtClean="0"/>
              <a:t>Backpropagation algorithm</a:t>
            </a:r>
          </a:p>
          <a:p>
            <a:pPr>
              <a:lnSpc>
                <a:spcPct val="160000"/>
              </a:lnSpc>
            </a:pPr>
            <a:r>
              <a:rPr lang="en-US" altLang="ko-KR" sz="1800" b="1" dirty="0" smtClean="0">
                <a:solidFill>
                  <a:srgbClr val="0070C0"/>
                </a:solidFill>
              </a:rPr>
              <a:t>Deep Neural Network </a:t>
            </a:r>
            <a:r>
              <a:rPr lang="en-US" altLang="ko-KR" sz="1800" b="1" dirty="0">
                <a:solidFill>
                  <a:srgbClr val="0070C0"/>
                </a:solidFill>
              </a:rPr>
              <a:t>Breakthrough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(2-3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일차</a:t>
            </a:r>
            <a:r>
              <a:rPr lang="en-US" altLang="ko-KR" sz="1800" b="1" dirty="0">
                <a:solidFill>
                  <a:srgbClr val="0070C0"/>
                </a:solidFill>
              </a:rPr>
              <a:t>)</a:t>
            </a:r>
            <a:endParaRPr lang="en-US" altLang="ko-KR" sz="1800" b="1" dirty="0" smtClean="0">
              <a:solidFill>
                <a:srgbClr val="0070C0"/>
              </a:solidFill>
            </a:endParaRP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/>
              <a:t>Rebirth of Neural Network, renamed DNN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/>
              <a:t>TensorFlow Basic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/>
              <a:t>DNN, </a:t>
            </a:r>
            <a:r>
              <a:rPr lang="en-US" altLang="ko-KR" sz="1800" b="1" dirty="0" err="1" smtClean="0"/>
              <a:t>ReLU</a:t>
            </a:r>
            <a:r>
              <a:rPr lang="en-US" altLang="ko-KR" sz="1800" b="1" dirty="0" smtClean="0"/>
              <a:t>, Pre-training, Dropout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/>
              <a:t>Convolutional Neural Network (CNN)</a:t>
            </a:r>
          </a:p>
          <a:p>
            <a:pPr>
              <a:lnSpc>
                <a:spcPct val="160000"/>
              </a:lnSpc>
            </a:pPr>
            <a:r>
              <a:rPr lang="en-US" altLang="ko-KR" sz="1800" b="1" dirty="0" smtClean="0">
                <a:solidFill>
                  <a:srgbClr val="0070C0"/>
                </a:solidFill>
              </a:rPr>
              <a:t>How to apply DNN into real world problem (4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일차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)</a:t>
            </a:r>
          </a:p>
          <a:p>
            <a:pPr lvl="1">
              <a:lnSpc>
                <a:spcPct val="160000"/>
              </a:lnSpc>
            </a:pPr>
            <a:r>
              <a:rPr lang="en-US" altLang="ko-KR" sz="1800" b="1" dirty="0" smtClean="0"/>
              <a:t>Use-case: </a:t>
            </a:r>
            <a:r>
              <a:rPr lang="en-US" altLang="ko-KR" sz="1800" dirty="0" err="1" smtClean="0"/>
              <a:t>smarttention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2016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01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7035" y="2767281"/>
            <a:ext cx="5837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b="1" dirty="0" smtClean="0"/>
              <a:t>Linear Regression: </a:t>
            </a:r>
            <a:r>
              <a:rPr kumimoji="1" lang="ko-KR" altLang="en-US" sz="4000" b="1" dirty="0" smtClean="0"/>
              <a:t>이론</a:t>
            </a:r>
            <a:endParaRPr kumimoji="1" lang="en-US" altLang="ko-KR" sz="4000" b="1" dirty="0" smtClean="0"/>
          </a:p>
          <a:p>
            <a:pPr algn="ctr"/>
            <a:r>
              <a:rPr kumimoji="1" lang="en-US" altLang="ko-KR" sz="4000" b="1" dirty="0" smtClean="0"/>
              <a:t>Gradient Descent</a:t>
            </a:r>
            <a:endParaRPr kumimoji="1" lang="ko-KR" altLang="en-US" sz="40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63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Which hypothesis is better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6734175" cy="5048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234" y="2082414"/>
            <a:ext cx="5441868" cy="412788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출처</a:t>
            </a:r>
            <a:r>
              <a:rPr lang="en-US" altLang="ko-KR" dirty="0" smtClean="0">
                <a:hlinkClick r:id="rId4"/>
              </a:rPr>
              <a:t>: </a:t>
            </a:r>
            <a:r>
              <a:rPr lang="ko-KR" altLang="en-US" dirty="0" smtClean="0">
                <a:hlinkClick r:id="rId4"/>
              </a:rPr>
              <a:t>모두를 위한 머신러닝 시즌</a:t>
            </a:r>
            <a:r>
              <a:rPr lang="en-US" altLang="ko-KR" dirty="0" smtClean="0">
                <a:hlinkClick r:id="rId4"/>
              </a:rPr>
              <a:t>1, </a:t>
            </a:r>
            <a:r>
              <a:rPr lang="ko-KR" altLang="en-US" dirty="0" smtClean="0">
                <a:hlinkClick r:id="rId4"/>
              </a:rPr>
              <a:t>김성훈 교수님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71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Cost function[1/2]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How fit the line to our (training) data</a:t>
                </a:r>
              </a:p>
              <a:p>
                <a:pPr lvl="1"/>
                <a:r>
                  <a:rPr kumimoji="1" lang="ko-KR" altLang="en-US" dirty="0" smtClean="0"/>
                  <a:t>비용 </a:t>
                </a:r>
                <a:r>
                  <a:rPr kumimoji="1" lang="ko-KR" altLang="en-US" dirty="0"/>
                  <a:t>함수 </a:t>
                </a:r>
                <a:r>
                  <a:rPr kumimoji="1" lang="en-US" altLang="ko-KR" dirty="0"/>
                  <a:t>(Cost Function) </a:t>
                </a:r>
                <a:r>
                  <a:rPr kumimoji="1" lang="en-US" altLang="ko-KR" dirty="0" smtClean="0"/>
                  <a:t>== </a:t>
                </a:r>
                <a:r>
                  <a:rPr kumimoji="1" lang="ko-KR" altLang="en-US" dirty="0" smtClean="0"/>
                  <a:t>손실 </a:t>
                </a:r>
                <a:r>
                  <a:rPr kumimoji="1" lang="ko-KR" altLang="en-US" dirty="0"/>
                  <a:t>함수 </a:t>
                </a:r>
                <a:r>
                  <a:rPr kumimoji="1" lang="en-US" altLang="ko-KR" dirty="0"/>
                  <a:t>(Loss Function) </a:t>
                </a:r>
                <a:r>
                  <a:rPr kumimoji="1" lang="en-US" altLang="ko-KR" dirty="0" smtClean="0"/>
                  <a:t>== </a:t>
                </a:r>
                <a:r>
                  <a:rPr kumimoji="1" lang="ko-KR" altLang="en-US" dirty="0" smtClean="0"/>
                  <a:t>목적 </a:t>
                </a:r>
                <a:r>
                  <a:rPr kumimoji="1" lang="ko-KR" altLang="en-US" dirty="0"/>
                  <a:t>함수 </a:t>
                </a:r>
                <a:r>
                  <a:rPr kumimoji="1" lang="en-US" altLang="ko-KR" dirty="0"/>
                  <a:t>(Objective Function) </a:t>
                </a:r>
                <a:r>
                  <a:rPr kumimoji="1" lang="en-US" altLang="ko-KR" dirty="0" smtClean="0"/>
                  <a:t>== </a:t>
                </a:r>
                <a:r>
                  <a:rPr kumimoji="1" lang="ko-KR" altLang="en-US" dirty="0" smtClean="0"/>
                  <a:t>오차 </a:t>
                </a:r>
                <a:r>
                  <a:rPr kumimoji="1" lang="ko-KR" altLang="en-US" dirty="0"/>
                  <a:t>함수 </a:t>
                </a:r>
                <a:r>
                  <a:rPr kumimoji="1" lang="en-US" altLang="ko-KR" dirty="0"/>
                  <a:t>(Error Function)</a:t>
                </a:r>
                <a:endParaRPr kumimoji="1" lang="ko-KR" alt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kumimoji="1" lang="ko-KR" altLang="en-US" dirty="0"/>
                  <a:t>평균 제곱 오차</a:t>
                </a:r>
                <a:r>
                  <a:rPr kumimoji="1" lang="en-US" altLang="ko-KR" dirty="0"/>
                  <a:t>(Mean Square Error)*</a:t>
                </a:r>
                <a:endParaRPr kumimoji="1" lang="ko-KR" altLang="en-US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2" t="-2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225" y="3630251"/>
            <a:ext cx="4025900" cy="147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5314" y="3024974"/>
            <a:ext cx="3268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/>
              <a:t>오차의 제곱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768042" y="3425084"/>
            <a:ext cx="423333" cy="59463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12172" y="5571151"/>
            <a:ext cx="4525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/>
              <a:t>모든 훈련 데이터의 </a:t>
            </a:r>
          </a:p>
          <a:p>
            <a:r>
              <a:rPr kumimoji="1" lang="ko-KR" altLang="en-US" sz="2000"/>
              <a:t>오차 제곱을 더함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5955243" y="5018784"/>
            <a:ext cx="660071" cy="53340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16376" y="5648464"/>
            <a:ext cx="1642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/>
              <a:t>훈련 데이터 </a:t>
            </a:r>
          </a:p>
          <a:p>
            <a:r>
              <a:rPr kumimoji="1" lang="ko-KR" altLang="en-US" sz="2000"/>
              <a:t>갯수로 나눔</a:t>
            </a:r>
          </a:p>
        </p:txBody>
      </p:sp>
      <p:cxnSp>
        <p:nvCxnSpPr>
          <p:cNvPr id="13" name="직선 화살표 연결선 12"/>
          <p:cNvCxnSpPr>
            <a:stCxn id="12" idx="0"/>
          </p:cNvCxnSpPr>
          <p:nvPr/>
        </p:nvCxnSpPr>
        <p:spPr>
          <a:xfrm flipV="1">
            <a:off x="4837816" y="4891785"/>
            <a:ext cx="84495" cy="75667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42043" y="5445264"/>
            <a:ext cx="2074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/>
              <a:t>미분후 깔끔을 위해 </a:t>
            </a:r>
            <a:r>
              <a:rPr kumimoji="1" lang="en-US" altLang="ko-KR" sz="2000"/>
              <a:t>2</a:t>
            </a:r>
            <a:r>
              <a:rPr kumimoji="1" lang="ko-KR" altLang="en-US" sz="2000"/>
              <a:t>로 나눔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3080058" y="4756318"/>
            <a:ext cx="1393517" cy="66354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568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Cost </a:t>
            </a:r>
            <a:r>
              <a:rPr lang="en-US" altLang="ko-KR" dirty="0" smtClean="0"/>
              <a:t>function[2/2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43" y="1228725"/>
            <a:ext cx="10601044" cy="42100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932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Goal: Minimize cost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2905125"/>
            <a:ext cx="4800600" cy="10477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464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 Algorithm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177539"/>
            <a:ext cx="8039100" cy="49815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8864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 Algorithm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Minimize cost function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For a given cost function,</a:t>
            </a:r>
            <a:br>
              <a:rPr lang="en-US" altLang="ko-KR" dirty="0" smtClean="0"/>
            </a:br>
            <a:r>
              <a:rPr lang="en-US" altLang="ko-KR" dirty="0" smtClean="0"/>
              <a:t>Cost(</a:t>
            </a:r>
            <a:r>
              <a:rPr lang="en-US" altLang="ko-KR" dirty="0" err="1" smtClean="0"/>
              <a:t>W,b</a:t>
            </a:r>
            <a:r>
              <a:rPr lang="en-US" altLang="ko-KR" dirty="0" smtClean="0"/>
              <a:t>), it will find </a:t>
            </a:r>
            <a:r>
              <a:rPr lang="en-US" altLang="ko-KR" dirty="0" err="1" smtClean="0"/>
              <a:t>W,b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to minimize cost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It can be applied to more general</a:t>
            </a:r>
            <a:br>
              <a:rPr lang="en-US" altLang="ko-KR" dirty="0" smtClean="0"/>
            </a:br>
            <a:r>
              <a:rPr lang="en-US" altLang="ko-KR" dirty="0" smtClean="0"/>
              <a:t>function: cost(w1, w2,…)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Where you start can determine </a:t>
            </a:r>
            <a:r>
              <a:rPr lang="en-US" altLang="ko-KR" dirty="0" smtClean="0">
                <a:solidFill>
                  <a:srgbClr val="FF0000"/>
                </a:solidFill>
              </a:rPr>
              <a:t/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dirty="0" smtClean="0">
                <a:solidFill>
                  <a:srgbClr val="FF0000"/>
                </a:solidFill>
              </a:rPr>
              <a:t>which </a:t>
            </a:r>
            <a:r>
              <a:rPr lang="en-US" altLang="ko-KR" dirty="0">
                <a:solidFill>
                  <a:srgbClr val="FF0000"/>
                </a:solidFill>
              </a:rPr>
              <a:t>minimum you end </a:t>
            </a:r>
            <a:r>
              <a:rPr lang="en-US" altLang="ko-KR" dirty="0" smtClean="0">
                <a:solidFill>
                  <a:srgbClr val="FF0000"/>
                </a:solidFill>
              </a:rPr>
              <a:t>up</a:t>
            </a:r>
          </a:p>
          <a:p>
            <a:pPr lvl="1"/>
            <a:r>
              <a:rPr lang="en-US" altLang="ko-KR" dirty="0" smtClean="0"/>
              <a:t>Perfect convexity</a:t>
            </a: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069" y="1262062"/>
            <a:ext cx="5686425" cy="51625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19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79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398" y="89150"/>
            <a:ext cx="7483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smtClean="0">
                <a:latin typeface="+mj-ea"/>
                <a:ea typeface="+mj-ea"/>
              </a:rPr>
              <a:t>머신러닝 </a:t>
            </a:r>
            <a:r>
              <a:rPr kumimoji="1" lang="en-US" altLang="ko-KR" sz="3200" b="1" dirty="0" smtClean="0">
                <a:latin typeface="+mj-ea"/>
                <a:ea typeface="+mj-ea"/>
              </a:rPr>
              <a:t>/ </a:t>
            </a:r>
            <a:r>
              <a:rPr kumimoji="1" lang="ko-KR" altLang="en-US" sz="3200" b="1" dirty="0" smtClean="0">
                <a:latin typeface="+mj-ea"/>
                <a:ea typeface="+mj-ea"/>
              </a:rPr>
              <a:t>딥러닝 </a:t>
            </a:r>
            <a:r>
              <a:rPr kumimoji="1" lang="ko-KR" altLang="en-US" sz="3200" b="1" dirty="0" smtClean="0">
                <a:latin typeface="+mj-ea"/>
                <a:ea typeface="+mj-ea"/>
              </a:rPr>
              <a:t>공부 코스 </a:t>
            </a:r>
            <a:r>
              <a:rPr kumimoji="1" lang="en-US" altLang="ko-KR" sz="3200" b="1" dirty="0" smtClean="0">
                <a:latin typeface="+mj-ea"/>
                <a:ea typeface="+mj-ea"/>
              </a:rPr>
              <a:t>(2015.3~)</a:t>
            </a:r>
            <a:endParaRPr kumimoji="1" lang="ko-KR" altLang="en-US" sz="32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155998"/>
            <a:ext cx="2504044" cy="25967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329" y="1221833"/>
            <a:ext cx="2466586" cy="25100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41" y="4264054"/>
            <a:ext cx="2962117" cy="25056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216" y="4314874"/>
            <a:ext cx="2709945" cy="24105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471" y="4317670"/>
            <a:ext cx="2606038" cy="23813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576" y="4638923"/>
            <a:ext cx="3535074" cy="20544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0773" y="1242773"/>
            <a:ext cx="2482237" cy="251001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9401" y="1295839"/>
            <a:ext cx="2468761" cy="20095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8333" y="776853"/>
            <a:ext cx="30029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/>
              <a:t>Coursera </a:t>
            </a:r>
            <a:r>
              <a:rPr lang="ko-KR" altLang="en-US" sz="1500" dirty="0" smtClean="0"/>
              <a:t>머신러닝</a:t>
            </a:r>
            <a:r>
              <a:rPr lang="en-US" altLang="ko-KR" sz="1500" dirty="0" smtClean="0"/>
              <a:t>(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초급</a:t>
            </a:r>
            <a:r>
              <a:rPr lang="en-US" altLang="ko-KR" sz="1500" dirty="0" smtClean="0"/>
              <a:t>), Octave</a:t>
            </a:r>
            <a:endParaRPr lang="ko-KR" altLang="en-US" sz="1500" dirty="0"/>
          </a:p>
        </p:txBody>
      </p:sp>
      <p:sp>
        <p:nvSpPr>
          <p:cNvPr id="14" name="TextBox 13"/>
          <p:cNvSpPr txBox="1"/>
          <p:nvPr/>
        </p:nvSpPr>
        <p:spPr>
          <a:xfrm>
            <a:off x="3314699" y="786296"/>
            <a:ext cx="30518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/>
              <a:t>Udacity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딥러닝</a:t>
            </a:r>
            <a:r>
              <a:rPr lang="en-US" altLang="ko-KR" sz="1500" dirty="0" smtClean="0"/>
              <a:t>(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초급</a:t>
            </a:r>
            <a:r>
              <a:rPr lang="en-US" altLang="ko-KR" sz="1500" dirty="0" smtClean="0"/>
              <a:t>), TensorFlow</a:t>
            </a:r>
            <a:endParaRPr lang="ko-KR" altLang="en-US" sz="1500" dirty="0"/>
          </a:p>
        </p:txBody>
      </p:sp>
      <p:sp>
        <p:nvSpPr>
          <p:cNvPr id="15" name="TextBox 14"/>
          <p:cNvSpPr txBox="1"/>
          <p:nvPr/>
        </p:nvSpPr>
        <p:spPr>
          <a:xfrm>
            <a:off x="6519988" y="786296"/>
            <a:ext cx="30137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/>
              <a:t>Coursera, </a:t>
            </a:r>
            <a:r>
              <a:rPr lang="ko-KR" altLang="en-US" sz="1500" dirty="0" smtClean="0"/>
              <a:t>실전 머신러닝</a:t>
            </a:r>
            <a:r>
              <a:rPr lang="en-US" altLang="ko-KR" sz="1500" dirty="0" smtClean="0"/>
              <a:t>(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초급</a:t>
            </a:r>
            <a:r>
              <a:rPr lang="en-US" altLang="ko-KR" sz="1500" dirty="0" smtClean="0"/>
              <a:t>), R</a:t>
            </a:r>
            <a:endParaRPr lang="ko-KR" altLang="en-US" sz="1500" dirty="0"/>
          </a:p>
        </p:txBody>
      </p:sp>
      <p:sp>
        <p:nvSpPr>
          <p:cNvPr id="16" name="TextBox 15"/>
          <p:cNvSpPr txBox="1"/>
          <p:nvPr/>
        </p:nvSpPr>
        <p:spPr>
          <a:xfrm>
            <a:off x="9500098" y="791133"/>
            <a:ext cx="27873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/>
              <a:t>김성훈 교수</a:t>
            </a:r>
            <a:r>
              <a:rPr lang="en-US" altLang="ko-KR" sz="1500" dirty="0" smtClean="0"/>
              <a:t>, TensorFlow(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초급</a:t>
            </a:r>
            <a:r>
              <a:rPr lang="en-US" altLang="ko-KR" sz="1500" dirty="0" smtClean="0"/>
              <a:t>)</a:t>
            </a:r>
            <a:endParaRPr lang="ko-KR" altLang="en-US" sz="1500" dirty="0"/>
          </a:p>
        </p:txBody>
      </p:sp>
      <p:sp>
        <p:nvSpPr>
          <p:cNvPr id="17" name="TextBox 16"/>
          <p:cNvSpPr txBox="1"/>
          <p:nvPr/>
        </p:nvSpPr>
        <p:spPr>
          <a:xfrm>
            <a:off x="199154" y="3940889"/>
            <a:ext cx="34662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/>
              <a:t>Stanford, </a:t>
            </a:r>
            <a:r>
              <a:rPr lang="en-US" altLang="ko-KR" sz="1500" dirty="0" err="1" smtClean="0"/>
              <a:t>Fei</a:t>
            </a:r>
            <a:r>
              <a:rPr lang="en-US" altLang="ko-KR" sz="1500" dirty="0"/>
              <a:t>-</a:t>
            </a:r>
            <a:r>
              <a:rPr lang="en-US" altLang="ko-KR" sz="1500" dirty="0" err="1" smtClean="0"/>
              <a:t>Fei</a:t>
            </a:r>
            <a:r>
              <a:rPr lang="en-US" altLang="ko-KR" sz="1500" dirty="0" smtClean="0"/>
              <a:t>-Li, CNN </a:t>
            </a:r>
            <a:r>
              <a:rPr lang="ko-KR" altLang="en-US" sz="1500" dirty="0" smtClean="0"/>
              <a:t>딥러닝</a:t>
            </a:r>
            <a:r>
              <a:rPr lang="en-US" altLang="ko-KR" sz="1500" dirty="0" smtClean="0"/>
              <a:t>(</a:t>
            </a:r>
            <a:r>
              <a:rPr lang="ko-KR" altLang="en-US" sz="1500" b="1" dirty="0" smtClean="0">
                <a:solidFill>
                  <a:srgbClr val="0070C0"/>
                </a:solidFill>
              </a:rPr>
              <a:t>중급</a:t>
            </a:r>
            <a:r>
              <a:rPr lang="en-US" altLang="ko-KR" sz="1500" dirty="0" smtClean="0"/>
              <a:t>)</a:t>
            </a:r>
            <a:endParaRPr lang="ko-KR" altLang="en-US" sz="1500" dirty="0"/>
          </a:p>
        </p:txBody>
      </p:sp>
      <p:sp>
        <p:nvSpPr>
          <p:cNvPr id="18" name="TextBox 17"/>
          <p:cNvSpPr txBox="1"/>
          <p:nvPr/>
        </p:nvSpPr>
        <p:spPr>
          <a:xfrm>
            <a:off x="4026902" y="3954690"/>
            <a:ext cx="33591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/>
              <a:t>Bay Area DL School (</a:t>
            </a:r>
            <a:r>
              <a:rPr lang="ko-KR" altLang="en-US" sz="1500" b="1" dirty="0" smtClean="0">
                <a:solidFill>
                  <a:srgbClr val="FF0000"/>
                </a:solidFill>
              </a:rPr>
              <a:t>고급</a:t>
            </a:r>
            <a:r>
              <a:rPr lang="en-US" altLang="ko-KR" sz="15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500" b="1" dirty="0" smtClean="0">
                <a:solidFill>
                  <a:srgbClr val="FF0000"/>
                </a:solidFill>
              </a:rPr>
              <a:t>경향</a:t>
            </a:r>
            <a:r>
              <a:rPr lang="en-US" altLang="ko-KR" sz="1500" b="1" dirty="0">
                <a:solidFill>
                  <a:srgbClr val="FF0000"/>
                </a:solidFill>
              </a:rPr>
              <a:t> </a:t>
            </a:r>
            <a:r>
              <a:rPr lang="ko-KR" altLang="en-US" sz="1500" b="1" dirty="0" smtClean="0">
                <a:solidFill>
                  <a:srgbClr val="FF0000"/>
                </a:solidFill>
              </a:rPr>
              <a:t>분석</a:t>
            </a:r>
            <a:r>
              <a:rPr lang="en-US" altLang="ko-KR" sz="1500" dirty="0" smtClean="0"/>
              <a:t>)</a:t>
            </a:r>
            <a:endParaRPr lang="ko-KR" altLang="en-US" sz="1500" dirty="0"/>
          </a:p>
        </p:txBody>
      </p:sp>
      <p:sp>
        <p:nvSpPr>
          <p:cNvPr id="20" name="TextBox 19"/>
          <p:cNvSpPr txBox="1"/>
          <p:nvPr/>
        </p:nvSpPr>
        <p:spPr>
          <a:xfrm>
            <a:off x="8547867" y="3940888"/>
            <a:ext cx="33884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/>
              <a:t>국내</a:t>
            </a:r>
            <a:r>
              <a:rPr lang="en-US" altLang="ko-KR" sz="1500" dirty="0" smtClean="0"/>
              <a:t>, </a:t>
            </a:r>
            <a:r>
              <a:rPr lang="en-US" altLang="ko-KR" sz="1500" dirty="0" err="1" smtClean="0">
                <a:solidFill>
                  <a:srgbClr val="0070C0"/>
                </a:solidFill>
              </a:rPr>
              <a:t>PyCon</a:t>
            </a:r>
            <a:r>
              <a:rPr lang="en-US" altLang="ko-KR" sz="1500" dirty="0" smtClean="0">
                <a:solidFill>
                  <a:srgbClr val="0070C0"/>
                </a:solidFill>
              </a:rPr>
              <a:t> 2016</a:t>
            </a:r>
            <a:r>
              <a:rPr lang="en-US" altLang="ko-KR" sz="1500" dirty="0" smtClean="0"/>
              <a:t>, </a:t>
            </a:r>
            <a:r>
              <a:rPr lang="en-US" altLang="ko-KR" sz="1500" dirty="0" smtClean="0">
                <a:solidFill>
                  <a:srgbClr val="0070C0"/>
                </a:solidFill>
              </a:rPr>
              <a:t>TensorFlow </a:t>
            </a:r>
            <a:r>
              <a:rPr lang="en-US" altLang="ko-KR" sz="1500" dirty="0" err="1" smtClean="0">
                <a:solidFill>
                  <a:srgbClr val="0070C0"/>
                </a:solidFill>
              </a:rPr>
              <a:t>kr</a:t>
            </a:r>
            <a:r>
              <a:rPr lang="en-US" altLang="ko-KR" sz="1500" dirty="0" smtClean="0">
                <a:solidFill>
                  <a:srgbClr val="0070C0"/>
                </a:solidFill>
              </a:rPr>
              <a:t> 2</a:t>
            </a:r>
            <a:r>
              <a:rPr lang="ko-KR" altLang="en-US" sz="1500" dirty="0" smtClean="0">
                <a:solidFill>
                  <a:srgbClr val="0070C0"/>
                </a:solidFill>
              </a:rPr>
              <a:t>차</a:t>
            </a:r>
            <a:endParaRPr lang="en-US" altLang="ko-KR" sz="1500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sz="1500" dirty="0" smtClean="0"/>
              <a:t>실제 프로젝트 개발경험 공유 </a:t>
            </a:r>
            <a:r>
              <a:rPr lang="en-US" altLang="ko-KR" sz="1500" dirty="0" smtClean="0"/>
              <a:t>(</a:t>
            </a:r>
            <a:r>
              <a:rPr lang="ko-KR" altLang="en-US" sz="1500" b="1" dirty="0" smtClean="0">
                <a:solidFill>
                  <a:srgbClr val="FF0000"/>
                </a:solidFill>
              </a:rPr>
              <a:t>고급</a:t>
            </a:r>
            <a:r>
              <a:rPr lang="en-US" altLang="ko-KR" sz="1500" dirty="0" smtClean="0"/>
              <a:t>)</a:t>
            </a:r>
            <a:endParaRPr lang="ko-KR" altLang="en-US" sz="15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015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Formal definition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192170"/>
            <a:ext cx="4562475" cy="1181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" y="2544013"/>
            <a:ext cx="4581525" cy="990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641704"/>
            <a:ext cx="4000500" cy="1200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069" y="1128649"/>
            <a:ext cx="5705475" cy="38195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6"/>
              </a:rPr>
              <a:t>출처</a:t>
            </a:r>
            <a:r>
              <a:rPr lang="en-US" altLang="ko-KR" dirty="0" smtClean="0">
                <a:hlinkClick r:id="rId6"/>
              </a:rPr>
              <a:t>: </a:t>
            </a:r>
            <a:r>
              <a:rPr lang="ko-KR" altLang="en-US" dirty="0" smtClean="0">
                <a:hlinkClick r:id="rId6"/>
              </a:rPr>
              <a:t>모두를 위한 머신러닝 시즌</a:t>
            </a:r>
            <a:r>
              <a:rPr lang="en-US" altLang="ko-KR" dirty="0" smtClean="0">
                <a:hlinkClick r:id="rId6"/>
              </a:rPr>
              <a:t>1, </a:t>
            </a:r>
            <a:r>
              <a:rPr lang="ko-KR" altLang="en-US" dirty="0" smtClean="0">
                <a:hlinkClick r:id="rId6"/>
              </a:rPr>
              <a:t>김성훈 교수님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659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</a:t>
            </a:r>
            <a:r>
              <a:rPr lang="en-US" altLang="ko-KR" dirty="0" smtClean="0"/>
              <a:t>Descent Intuition[1/2]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0" dirty="0" smtClean="0"/>
          </a:p>
          <a:p>
            <a:endParaRPr lang="ko-KR" altLang="en-US" dirty="0"/>
          </a:p>
        </p:txBody>
      </p:sp>
      <p:pic>
        <p:nvPicPr>
          <p:cNvPr id="5" name="Picture 2" descr="https://d3c33hcgiwev3.cloudfront.net/imageAssetProxy.v1/RDcJ-KGXEeaVChLw2Vaaug_cb782d34d272321e88f202940c36afe9_Screenshot-2016-11-03-00.06.00.png?expiry=1485907200000&amp;hmac=OkmSMb3ZQf2EM_nJJnRBJVy1tXHVaPrt4sja8mjAt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1337492"/>
            <a:ext cx="8743130" cy="483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434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 </a:t>
            </a:r>
            <a:r>
              <a:rPr lang="en-US" altLang="ko-KR" dirty="0" smtClean="0"/>
              <a:t>Intuition[2/2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5122" name="Picture 2" descr="http://sanghyukchun.github.io/images/post/63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49" y="2736055"/>
            <a:ext cx="6962103" cy="362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144" y="980304"/>
            <a:ext cx="4610100" cy="15811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781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7037" y="2767281"/>
            <a:ext cx="5837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b="1" dirty="0" smtClean="0"/>
              <a:t>Linear Regression: </a:t>
            </a:r>
            <a:r>
              <a:rPr kumimoji="1" lang="ko-KR" altLang="en-US" sz="4000" b="1" dirty="0" smtClean="0"/>
              <a:t>실습</a:t>
            </a:r>
            <a:endParaRPr kumimoji="1" lang="ko-KR" altLang="en-US" sz="40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56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IDE: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29" y="980304"/>
            <a:ext cx="9908771" cy="57907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859" y="257304"/>
            <a:ext cx="2000250" cy="5810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8449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IPython</a:t>
            </a:r>
            <a:r>
              <a:rPr lang="en-US" altLang="ko-KR" dirty="0"/>
              <a:t> 3.5.2 </a:t>
            </a:r>
            <a:r>
              <a:rPr lang="ko-KR" altLang="en-US" dirty="0"/>
              <a:t>환경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IDE: </a:t>
            </a:r>
            <a:r>
              <a:rPr lang="en-US" altLang="ko-KR" dirty="0" err="1"/>
              <a:t>Jupyter</a:t>
            </a:r>
            <a:r>
              <a:rPr lang="en-US" altLang="ko-KR" dirty="0"/>
              <a:t> Notebook (version 4.3.1)</a:t>
            </a:r>
          </a:p>
          <a:p>
            <a:endParaRPr lang="en-US" altLang="ko-KR" dirty="0"/>
          </a:p>
          <a:p>
            <a:r>
              <a:rPr lang="en-US" altLang="ko-KR" dirty="0"/>
              <a:t>Python </a:t>
            </a:r>
            <a:r>
              <a:rPr lang="ko-KR" altLang="en-US" dirty="0"/>
              <a:t>수치 과학 연산 라이브러리 종류</a:t>
            </a:r>
            <a:endParaRPr lang="en-US" altLang="ko-KR" dirty="0"/>
          </a:p>
          <a:p>
            <a:pPr lvl="1"/>
            <a:r>
              <a:rPr lang="en-US" altLang="ko-KR" dirty="0" err="1"/>
              <a:t>NumPy</a:t>
            </a:r>
            <a:r>
              <a:rPr lang="en-US" altLang="ko-KR" dirty="0"/>
              <a:t>: </a:t>
            </a:r>
            <a:r>
              <a:rPr lang="ko-KR" altLang="en-US" dirty="0"/>
              <a:t>수치 배열</a:t>
            </a:r>
            <a:r>
              <a:rPr lang="en-US" altLang="ko-KR" dirty="0"/>
              <a:t>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1"/>
            <a:r>
              <a:rPr lang="en-US" altLang="ko-KR" dirty="0" err="1"/>
              <a:t>Scipy</a:t>
            </a:r>
            <a:r>
              <a:rPr lang="en-US" altLang="ko-KR" dirty="0"/>
              <a:t>: </a:t>
            </a:r>
            <a:r>
              <a:rPr lang="ko-KR" altLang="en-US" dirty="0"/>
              <a:t>과학 공학 계산 </a:t>
            </a:r>
            <a:r>
              <a:rPr lang="ko-KR" altLang="en-US" dirty="0" err="1"/>
              <a:t>툴박스</a:t>
            </a:r>
            <a:r>
              <a:rPr lang="ko-KR" altLang="en-US" dirty="0"/>
              <a:t> </a:t>
            </a:r>
            <a:r>
              <a:rPr lang="en-US" altLang="ko-KR" dirty="0"/>
              <a:t>(partial derivative)</a:t>
            </a:r>
          </a:p>
          <a:p>
            <a:pPr lvl="1"/>
            <a:r>
              <a:rPr lang="en-US" altLang="ko-KR" dirty="0" err="1"/>
              <a:t>Matplotlib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(</a:t>
            </a:r>
            <a:r>
              <a:rPr lang="en-US" altLang="ko-KR" dirty="0" err="1"/>
              <a:t>Matlab</a:t>
            </a:r>
            <a:r>
              <a:rPr lang="en-US" altLang="ko-KR" dirty="0"/>
              <a:t> </a:t>
            </a:r>
            <a:r>
              <a:rPr lang="ko-KR" altLang="en-US" dirty="0"/>
              <a:t>스타일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Sympy</a:t>
            </a:r>
            <a:r>
              <a:rPr lang="en-US" altLang="ko-KR" dirty="0"/>
              <a:t>: </a:t>
            </a:r>
            <a:r>
              <a:rPr lang="ko-KR" altLang="en-US" dirty="0" err="1"/>
              <a:t>심볼릭</a:t>
            </a:r>
            <a:r>
              <a:rPr lang="ko-KR" altLang="en-US" dirty="0"/>
              <a:t> 연산 </a:t>
            </a:r>
            <a:r>
              <a:rPr lang="en-US" altLang="ko-KR" dirty="0"/>
              <a:t>(</a:t>
            </a:r>
            <a:r>
              <a:rPr lang="ko-KR" altLang="en-US" dirty="0"/>
              <a:t>미적분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Pandas: </a:t>
            </a:r>
            <a:r>
              <a:rPr lang="ko-KR" altLang="en-US" dirty="0"/>
              <a:t>통계 처리 </a:t>
            </a:r>
            <a:r>
              <a:rPr lang="en-US" altLang="ko-KR" dirty="0"/>
              <a:t>(R</a:t>
            </a:r>
            <a:r>
              <a:rPr lang="ko-KR" altLang="en-US" dirty="0"/>
              <a:t>과 같은 통계처리 </a:t>
            </a: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자료구조 지원</a:t>
            </a:r>
            <a:r>
              <a:rPr lang="en-US" altLang="ko-KR" dirty="0"/>
              <a:t>)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975" y="547817"/>
            <a:ext cx="2514600" cy="2476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759" y="547817"/>
            <a:ext cx="2769343" cy="306358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0945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서버 접속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13037" y="1087395"/>
            <a:ext cx="11640065" cy="534665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크롬 웹 브라우저 </a:t>
            </a:r>
            <a:r>
              <a:rPr lang="ko-KR" altLang="en-US" dirty="0" err="1" smtClean="0"/>
              <a:t>주소창에</a:t>
            </a:r>
            <a:r>
              <a:rPr lang="en-US" altLang="ko-KR" dirty="0" smtClean="0"/>
              <a:t>: 168.188.xxx.xxx:8888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비밀번호</a:t>
            </a:r>
            <a:r>
              <a:rPr lang="en-US" altLang="ko-KR" dirty="0" smtClean="0"/>
              <a:t>: Wi-Fi </a:t>
            </a:r>
            <a:r>
              <a:rPr lang="ko-KR" altLang="en-US" dirty="0" smtClean="0"/>
              <a:t>공유기와 같음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각자 실습할 디렉터리 위치</a:t>
            </a:r>
            <a:r>
              <a:rPr lang="en-US" altLang="ko-KR" dirty="0" smtClean="0"/>
              <a:t>: </a:t>
            </a:r>
          </a:p>
          <a:p>
            <a:pPr lvl="1"/>
            <a:r>
              <a:rPr lang="en-US" altLang="ko-KR" dirty="0" smtClean="0"/>
              <a:t>~/ESLAB_ML/</a:t>
            </a:r>
            <a:r>
              <a:rPr lang="ko-KR" altLang="en-US" dirty="0" smtClean="0"/>
              <a:t>본인영어이름</a:t>
            </a:r>
            <a:r>
              <a:rPr lang="en-US" altLang="ko-KR" dirty="0" smtClean="0"/>
              <a:t>/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실습 예제 코드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github.com/leejaymin/TensorFlowLecture/blob/master/0.1.Fundamental_Neural_Network/ex1/ex1_jemin.ipynb</a:t>
            </a:r>
            <a:r>
              <a:rPr lang="en-US" altLang="ko-KR" dirty="0" smtClean="0"/>
              <a:t> 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810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170"/>
            <a:ext cx="6259484" cy="47016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14" y="999191"/>
            <a:ext cx="6151186" cy="467167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185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Linear Regression with One Variable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Suppose you are the CEO of restaurant franchise and are considering different cities for </a:t>
            </a:r>
            <a:r>
              <a:rPr lang="en-US" altLang="ko-KR" dirty="0" smtClean="0"/>
              <a:t>opening </a:t>
            </a:r>
            <a:r>
              <a:rPr lang="en-US" altLang="ko-KR" dirty="0"/>
              <a:t>a new branch.</a:t>
            </a:r>
          </a:p>
          <a:p>
            <a:r>
              <a:rPr lang="en-US" altLang="ko-KR" dirty="0" smtClean="0"/>
              <a:t>You'd </a:t>
            </a:r>
            <a:r>
              <a:rPr lang="en-US" altLang="ko-KR" dirty="0"/>
              <a:t>like to use this data to help you select which city to expand to next.</a:t>
            </a:r>
          </a:p>
          <a:p>
            <a:r>
              <a:rPr lang="en-US" altLang="ko-KR" dirty="0" smtClean="0"/>
              <a:t>The </a:t>
            </a:r>
            <a:r>
              <a:rPr lang="en-US" altLang="ko-KR" dirty="0"/>
              <a:t>file </a:t>
            </a:r>
            <a:r>
              <a:rPr lang="en-US" altLang="ko-KR" b="1" dirty="0">
                <a:solidFill>
                  <a:srgbClr val="FF0000"/>
                </a:solidFill>
              </a:rPr>
              <a:t>ex1data1.txt</a:t>
            </a:r>
            <a:r>
              <a:rPr lang="en-US" altLang="ko-KR" dirty="0"/>
              <a:t> contains the dataset for our linear regression problem.</a:t>
            </a:r>
          </a:p>
          <a:p>
            <a:r>
              <a:rPr lang="en-US" altLang="ko-KR" dirty="0"/>
              <a:t>The </a:t>
            </a:r>
            <a:r>
              <a:rPr lang="en-US" altLang="ko-KR" dirty="0">
                <a:solidFill>
                  <a:srgbClr val="FF0000"/>
                </a:solidFill>
              </a:rPr>
              <a:t>first column is the population of a city </a:t>
            </a:r>
            <a:r>
              <a:rPr lang="en-US" altLang="ko-KR" dirty="0"/>
              <a:t>and the </a:t>
            </a:r>
            <a:r>
              <a:rPr lang="en-US" altLang="ko-KR" dirty="0">
                <a:solidFill>
                  <a:srgbClr val="FF0000"/>
                </a:solidFill>
              </a:rPr>
              <a:t>second column is the profit of a food truck in that city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negative value for profit indicates loss.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4" y="4395787"/>
            <a:ext cx="2800287" cy="18882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111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076" y="1936008"/>
            <a:ext cx="120458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하나의 뉴런</a:t>
            </a:r>
          </a:p>
          <a:p>
            <a:pPr algn="ctr"/>
            <a:r>
              <a:rPr kumimoji="1" lang="en-US" altLang="ko-KR" sz="4000" b="1" dirty="0"/>
              <a:t>(Single Neuron, </a:t>
            </a:r>
            <a:r>
              <a:rPr kumimoji="1" lang="en-US" altLang="ko-KR" sz="4000" b="1" dirty="0" smtClean="0"/>
              <a:t>Perceptron, Logistic Regression)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29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01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36322" y="2767281"/>
            <a:ext cx="49193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>
                <a:latin typeface="+mj-ea"/>
                <a:ea typeface="+mj-ea"/>
              </a:rPr>
              <a:t>머신 러닝</a:t>
            </a:r>
          </a:p>
          <a:p>
            <a:pPr algn="ctr"/>
            <a:r>
              <a:rPr kumimoji="1" lang="en-US" altLang="ko-KR" sz="4000" b="1">
                <a:latin typeface="+mj-ea"/>
                <a:ea typeface="+mj-ea"/>
              </a:rPr>
              <a:t>(Machine Learning)</a:t>
            </a:r>
            <a:endParaRPr kumimoji="1" lang="ko-KR" altLang="en-US" sz="4000" b="1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89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Perceptron(2/2)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100137"/>
            <a:ext cx="8943975" cy="4657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77261" y="5767387"/>
            <a:ext cx="6266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</a:t>
            </a:r>
            <a:r>
              <a:rPr lang="en-US" altLang="ko-KR" dirty="0" smtClean="0"/>
              <a:t>cs231n.stanford.edu/slides/winter1516_lecture4.pdf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355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Perceptron(2/2)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025" y="1384362"/>
            <a:ext cx="9033434" cy="43179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해커에게 전해들은 머신러닝</a:t>
            </a:r>
            <a:r>
              <a:rPr lang="en-US" altLang="ko-KR" dirty="0" smtClean="0">
                <a:hlinkClick r:id="rId3"/>
              </a:rPr>
              <a:t>, </a:t>
            </a:r>
            <a:r>
              <a:rPr lang="ko-KR" altLang="en-US" dirty="0" err="1" smtClean="0">
                <a:hlinkClick r:id="rId3"/>
              </a:rPr>
              <a:t>한빛미디어</a:t>
            </a:r>
            <a:r>
              <a:rPr lang="ko-KR" altLang="en-US" dirty="0" smtClean="0">
                <a:hlinkClick r:id="rId3"/>
              </a:rPr>
              <a:t> 리얼타임 세미나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821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Decision Boundary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045"/>
            <a:ext cx="8012322" cy="4073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489" y="1468483"/>
            <a:ext cx="3545421" cy="2582863"/>
          </a:xfrm>
          <a:prstGeom prst="rect">
            <a:avLst/>
          </a:prstGeom>
        </p:spPr>
      </p:pic>
      <p:pic>
        <p:nvPicPr>
          <p:cNvPr id="10242" name="Picture 2" descr="https://d3c33hcgiwev3.cloudfront.net/imageAssetProxy.v1/1WFqZHntEead-BJkoDOYOw_2413fbec8ff9fa1f19aaf78265b8a33b_Logistic_function.png?expiry=1485907200000&amp;hmac=PhsS3S6irXMx0-d9DbhP0Vgp_z5KJNf6wDEh6l-lVo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489" y="4344984"/>
            <a:ext cx="3807856" cy="158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632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왜 비선형 함수 </a:t>
            </a:r>
            <a:r>
              <a:rPr lang="en-US" altLang="ko-KR" dirty="0" smtClean="0"/>
              <a:t>Sigmoid</a:t>
            </a:r>
            <a:r>
              <a:rPr lang="ko-KR" altLang="en-US" dirty="0" smtClean="0"/>
              <a:t>이 필요한가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kumimoji="1"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 × </m:t>
                    </m:r>
                    <m:r>
                      <a:rPr kumimoji="1" lang="en-US" altLang="ko-KR" i="1">
                        <a:latin typeface="Cambria Math" charset="0"/>
                      </a:rPr>
                      <m:t>𝑡</m:t>
                    </m:r>
                    <m:r>
                      <a:rPr kumimoji="1" lang="en-US" altLang="ko-KR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ko-KR" i="1" dirty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kumimoji="1" lang="en-US" altLang="ko-KR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 × 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charset="0"/>
                          </a:rPr>
                          <m:t>× 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ko-KR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ko-KR" i="1" dirty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charset="0"/>
                          </a:rPr>
                          <m:t> × 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ko-KR" i="1">
                        <a:latin typeface="Cambria Math" charset="0"/>
                      </a:rPr>
                      <m:t>× </m:t>
                    </m:r>
                    <m:r>
                      <a:rPr kumimoji="1" lang="en-US" altLang="ko-KR" i="1">
                        <a:latin typeface="Cambria Math" charset="0"/>
                      </a:rPr>
                      <m:t>𝑥</m:t>
                    </m:r>
                    <m:r>
                      <a:rPr kumimoji="1" lang="en-US" altLang="ko-KR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ko-KR" i="1">
                        <a:latin typeface="Cambria Math" charset="0"/>
                      </a:rPr>
                      <m:t>=</m:t>
                    </m:r>
                    <m:r>
                      <a:rPr kumimoji="1" lang="en-US" altLang="ko-KR" i="1">
                        <a:latin typeface="Cambria Math" charset="0"/>
                      </a:rPr>
                      <m:t>𝑤</m:t>
                    </m:r>
                    <m:r>
                      <a:rPr kumimoji="1" lang="en-US" altLang="ko-KR" i="1">
                        <a:latin typeface="Cambria Math" charset="0"/>
                      </a:rPr>
                      <m:t> × </m:t>
                    </m:r>
                    <m:r>
                      <a:rPr kumimoji="1" lang="en-US" altLang="ko-KR" i="1">
                        <a:latin typeface="Cambria Math" charset="0"/>
                      </a:rPr>
                      <m:t>𝑥</m:t>
                    </m:r>
                    <m:r>
                      <a:rPr kumimoji="1" lang="en-US" altLang="ko-KR" i="1">
                        <a:latin typeface="Cambria Math" charset="0"/>
                      </a:rPr>
                      <m:t>+</m:t>
                    </m:r>
                    <m:r>
                      <a:rPr kumimoji="1" lang="en-US" altLang="ko-KR" i="1">
                        <a:latin typeface="Cambria Math" charset="0"/>
                      </a:rPr>
                      <m:t>𝑏</m:t>
                    </m:r>
                  </m:oMath>
                </a14:m>
                <a:endParaRPr kumimoji="1"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kumimoji="1"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 × </m:t>
                    </m:r>
                    <m:r>
                      <a:rPr kumimoji="1" lang="en-US" altLang="ko-KR" b="1" i="1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𝝋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ko-KR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텍스트 상자 3"/>
          <p:cNvSpPr txBox="1"/>
          <p:nvPr/>
        </p:nvSpPr>
        <p:spPr>
          <a:xfrm>
            <a:off x="2169486" y="4718589"/>
            <a:ext cx="6860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dirty="0" err="1">
                <a:solidFill>
                  <a:srgbClr val="FF0000"/>
                </a:solidFill>
              </a:rPr>
              <a:t>미분가능한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ko-KR" altLang="en-US" sz="2000" dirty="0" err="1">
                <a:solidFill>
                  <a:srgbClr val="FF0000"/>
                </a:solidFill>
              </a:rPr>
              <a:t>비선형함수</a:t>
            </a:r>
            <a:r>
              <a:rPr kumimoji="1" lang="en-US" altLang="ko-KR" sz="2000" dirty="0">
                <a:solidFill>
                  <a:srgbClr val="FF0000"/>
                </a:solidFill>
              </a:rPr>
              <a:t>: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ko-KR" altLang="en-US" sz="2000" dirty="0" err="1">
                <a:solidFill>
                  <a:srgbClr val="FF0000"/>
                </a:solidFill>
              </a:rPr>
              <a:t>시그모이드</a:t>
            </a:r>
            <a:r>
              <a:rPr kumimoji="1" lang="en-US" altLang="ko-KR" sz="2000" dirty="0">
                <a:solidFill>
                  <a:srgbClr val="FF0000"/>
                </a:solidFill>
              </a:rPr>
              <a:t>(Sigmoid), </a:t>
            </a:r>
            <a:r>
              <a:rPr kumimoji="1" lang="ko-KR" altLang="en-US" sz="2000" dirty="0" err="1">
                <a:solidFill>
                  <a:srgbClr val="FF0000"/>
                </a:solidFill>
              </a:rPr>
              <a:t>렐루</a:t>
            </a:r>
            <a:r>
              <a:rPr kumimoji="1" lang="en-US" altLang="ko-KR" sz="2000" dirty="0">
                <a:solidFill>
                  <a:srgbClr val="FF0000"/>
                </a:solidFill>
              </a:rPr>
              <a:t>(</a:t>
            </a:r>
            <a:r>
              <a:rPr kumimoji="1" lang="en-US" altLang="ko-KR" sz="2000" dirty="0" err="1">
                <a:solidFill>
                  <a:srgbClr val="FF0000"/>
                </a:solidFill>
              </a:rPr>
              <a:t>ReLU</a:t>
            </a:r>
            <a:r>
              <a:rPr kumimoji="1" lang="en-US" altLang="ko-KR" sz="2000" dirty="0" smtClean="0">
                <a:solidFill>
                  <a:srgbClr val="FF0000"/>
                </a:solidFill>
              </a:rPr>
              <a:t>),</a:t>
            </a:r>
            <a:endParaRPr kumimoji="1" lang="en-US" altLang="ko-KR" sz="20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rgbClr val="FF0000"/>
                </a:solidFill>
              </a:rPr>
              <a:t>                               </a:t>
            </a:r>
            <a:r>
              <a:rPr kumimoji="1" lang="ko-KR" altLang="en-US" sz="2000" dirty="0" err="1">
                <a:solidFill>
                  <a:srgbClr val="FF0000"/>
                </a:solidFill>
              </a:rPr>
              <a:t>하이퍼볼릭탄젠트</a:t>
            </a:r>
            <a:r>
              <a:rPr kumimoji="1" lang="en-US" altLang="ko-KR" sz="2000" dirty="0">
                <a:solidFill>
                  <a:srgbClr val="FF0000"/>
                </a:solidFill>
              </a:rPr>
              <a:t>(</a:t>
            </a:r>
            <a:r>
              <a:rPr kumimoji="1" lang="en-US" altLang="ko-KR" sz="2000" dirty="0" err="1">
                <a:solidFill>
                  <a:srgbClr val="FF0000"/>
                </a:solidFill>
              </a:rPr>
              <a:t>tanh</a:t>
            </a:r>
            <a:r>
              <a:rPr kumimoji="1" lang="en-US" altLang="ko-KR" sz="20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2383638" y="4098838"/>
            <a:ext cx="8390" cy="486561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해커에게 전해들은 머신러닝</a:t>
            </a:r>
            <a:r>
              <a:rPr lang="en-US" altLang="ko-KR" dirty="0" smtClean="0">
                <a:hlinkClick r:id="rId3"/>
              </a:rPr>
              <a:t>, </a:t>
            </a:r>
            <a:r>
              <a:rPr lang="ko-KR" altLang="en-US" dirty="0" err="1" smtClean="0">
                <a:hlinkClick r:id="rId3"/>
              </a:rPr>
              <a:t>한빛미디어</a:t>
            </a:r>
            <a:r>
              <a:rPr lang="ko-KR" altLang="en-US" dirty="0" smtClean="0">
                <a:hlinkClick r:id="rId3"/>
              </a:rPr>
              <a:t> 리얼타임 세미나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340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819" y="1409906"/>
            <a:ext cx="9559954" cy="4946444"/>
          </a:xfrm>
          <a:prstGeom prst="rect">
            <a:avLst/>
          </a:prstGeom>
        </p:spPr>
      </p:pic>
      <p:sp>
        <p:nvSpPr>
          <p:cNvPr id="8" name="제목 2"/>
          <p:cNvSpPr txBox="1">
            <a:spLocks/>
          </p:cNvSpPr>
          <p:nvPr/>
        </p:nvSpPr>
        <p:spPr>
          <a:xfrm>
            <a:off x="313037" y="115330"/>
            <a:ext cx="11640065" cy="8649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 smtClean="0"/>
              <a:t>Cost Function: Cross Entropy[1/2]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3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Cost Function: Cross </a:t>
            </a:r>
            <a:r>
              <a:rPr kumimoji="1" lang="en-US" altLang="ko-KR" dirty="0" smtClean="0"/>
              <a:t>Entropy[2/2]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새로운 </a:t>
            </a:r>
            <a:r>
              <a:rPr lang="en-US" altLang="ko-KR" dirty="0" smtClean="0"/>
              <a:t>Cost Function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959" y="2701925"/>
            <a:ext cx="3137303" cy="7148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1657350"/>
            <a:ext cx="6970610" cy="1835150"/>
          </a:xfrm>
          <a:prstGeom prst="rect">
            <a:avLst/>
          </a:prstGeom>
        </p:spPr>
      </p:pic>
      <p:pic>
        <p:nvPicPr>
          <p:cNvPr id="11266" name="Picture 2" descr="https://d3c33hcgiwev3.cloudfront.net/imageAssetProxy.v1/Q9sX8nnxEeamDApmnD43Fw_1cb67ecfac77b134606532f5caf98ee4_Logistic_regression_cost_function_positive_class.png?expiry=1485907200000&amp;hmac=UHu1V1mlvWeFi6lPqvg0O1lGgVqyq_SQIlMiu90pPj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65" y="3942555"/>
            <a:ext cx="28575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d3c33hcgiwev3.cloudfront.net/imageAssetProxy.v1/Ut7vvXnxEead-BJkoDOYOw_f719f2858d78dd66d80c5ec0d8e6b3fa_Logistic_regression_cost_function_negative_class.png?expiry=1485907200000&amp;hmac=L_SqzgCkQu8gY0XOZRJ_PJcwE1Bdgk1FxKDc4q7a9m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393" y="3771105"/>
            <a:ext cx="28479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196" y="4288631"/>
            <a:ext cx="5274830" cy="10922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021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313037" y="1087395"/>
                <a:ext cx="11640065" cy="5089568"/>
              </a:xfrm>
            </p:spPr>
            <p:txBody>
              <a:bodyPr/>
              <a:lstStyle/>
              <a:p>
                <a:r>
                  <a:rPr lang="en-US" altLang="ko-KR" dirty="0" smtClean="0"/>
                  <a:t>Cost Function </a:t>
                </a:r>
                <a:r>
                  <a:rPr lang="ko-KR" altLang="en-US" dirty="0" smtClean="0"/>
                  <a:t>합치기</a:t>
                </a:r>
                <a:endParaRPr lang="en-US" altLang="ko-KR" dirty="0" smtClean="0"/>
              </a:p>
              <a:p>
                <a:endParaRPr kumimoji="1" lang="en-US" altLang="ko-KR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kumimoji="1" lang="mr-IN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i="1">
                            <a:latin typeface="Cambria Math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is-I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i="1">
                            <a:latin typeface="Cambria Math" charset="0"/>
                          </a:rPr>
                          <m:t>𝑚</m:t>
                        </m:r>
                      </m:sup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[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𝑦𝑙𝑜𝑔</m:t>
                        </m:r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kumimoji="1" lang="en-US" altLang="ko-KR" i="1">
                            <a:latin typeface="Cambria Math" charset="0"/>
                          </a:rPr>
                          <m:t>+</m:t>
                        </m:r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1−</m:t>
                            </m:r>
                            <m:r>
                              <a:rPr kumimoji="1" lang="en-US" altLang="ko-KR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kumimoji="1" lang="en-US" altLang="ko-KR">
                            <a:latin typeface="Cambria Math" charset="0"/>
                          </a:rPr>
                          <m:t>log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⁡(1−</m:t>
                        </m:r>
                        <m:acc>
                          <m:accPr>
                            <m:chr m:val="̂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kumimoji="1" lang="en-US" altLang="ko-KR" i="1">
                            <a:latin typeface="Cambria Math" charset="0"/>
                          </a:rPr>
                          <m:t>)]</m:t>
                        </m:r>
                      </m:e>
                    </m:nary>
                  </m:oMath>
                </a14:m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Gradient Descent</a:t>
                </a:r>
              </a:p>
              <a:p>
                <a:pPr lvl="1"/>
                <a:r>
                  <a:rPr lang="en-US" altLang="ko-KR" dirty="0" smtClean="0"/>
                  <a:t>Logistic Cost Function </a:t>
                </a:r>
                <a:r>
                  <a:rPr lang="ko-KR" altLang="en-US" dirty="0" smtClean="0"/>
                  <a:t>미분 </a:t>
                </a:r>
                <a:r>
                  <a:rPr lang="en-US" altLang="ko-KR" dirty="0" smtClean="0"/>
                  <a:t>= </a:t>
                </a:r>
                <a:r>
                  <a:rPr lang="ko-KR" altLang="en-US" dirty="0" smtClean="0">
                    <a:solidFill>
                      <a:srgbClr val="FF0000"/>
                    </a:solidFill>
                  </a:rPr>
                  <a:t>선형 회귀 </a:t>
                </a:r>
                <a:r>
                  <a:rPr lang="ko-KR" altLang="en-US" dirty="0" err="1" smtClean="0">
                    <a:solidFill>
                      <a:srgbClr val="FF0000"/>
                    </a:solidFill>
                  </a:rPr>
                  <a:t>비용함수</a:t>
                </a:r>
                <a:r>
                  <a:rPr lang="ko-KR" altLang="en-US" dirty="0" smtClean="0">
                    <a:solidFill>
                      <a:srgbClr val="FF0000"/>
                    </a:solidFill>
                  </a:rPr>
                  <a:t> 미분과 동일</a:t>
                </a:r>
                <a:endParaRPr lang="en-US" altLang="ko-KR" dirty="0" smtClean="0">
                  <a:solidFill>
                    <a:srgbClr val="FF0000"/>
                  </a:solidFill>
                </a:endParaRPr>
              </a:p>
              <a:p>
                <a:pPr lvl="1"/>
                <a:endParaRPr kumimoji="1" lang="en-US" altLang="ko-KR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i="1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𝐶𝑜𝑠𝑡</m:t>
                        </m:r>
                      </m:num>
                      <m:den>
                        <m:r>
                          <a:rPr kumimoji="1" lang="en-US" altLang="ko-KR" i="1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𝑤</m:t>
                        </m:r>
                      </m:den>
                    </m:f>
                    <m:r>
                      <a:rPr kumimoji="1" lang="en-US" altLang="ko-KR" i="1"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kumimoji="1" lang="mr-IN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i="1">
                            <a:latin typeface="Cambria Math" charset="0"/>
                          </a:rPr>
                          <m:t>𝑚</m:t>
                        </m:r>
                      </m:den>
                    </m:f>
                    <m:r>
                      <a:rPr kumimoji="1" lang="en-US" altLang="ko-KR" i="1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kumimoji="1" lang="is-I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i="1">
                            <a:latin typeface="Cambria Math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𝑦</m:t>
                            </m:r>
                            <m:r>
                              <a:rPr kumimoji="1" lang="en-US" altLang="ko-KR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kumimoji="1" lang="en-US" altLang="ko-KR" i="1">
                            <a:latin typeface="Cambria Math" charset="0"/>
                          </a:rPr>
                          <m:t>𝑥</m:t>
                        </m:r>
                      </m:e>
                    </m:nary>
                  </m:oMath>
                </a14:m>
                <a:endParaRPr kumimoji="1" lang="ko-KR" altLang="en-US" dirty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7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037" y="1087395"/>
                <a:ext cx="11640065" cy="5089568"/>
              </a:xfrm>
              <a:blipFill>
                <a:blip r:embed="rId2"/>
                <a:stretch>
                  <a:fillRect l="-942" t="-2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Entropy and Gradient Descent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674" y="4411662"/>
            <a:ext cx="2938789" cy="15700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401" y="4411662"/>
            <a:ext cx="4398599" cy="157003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82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9845" y="2532908"/>
            <a:ext cx="42723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하나의 </a:t>
            </a:r>
            <a:r>
              <a:rPr kumimoji="1" lang="ko-KR" altLang="en-US" sz="4000" b="1" dirty="0" smtClean="0"/>
              <a:t>뉴런</a:t>
            </a:r>
            <a:r>
              <a:rPr kumimoji="1" lang="en-US" altLang="ko-KR" sz="4000" b="1" dirty="0" smtClean="0"/>
              <a:t>: </a:t>
            </a:r>
            <a:r>
              <a:rPr kumimoji="1" lang="ko-KR" altLang="en-US" sz="4000" b="1" dirty="0" smtClean="0"/>
              <a:t>실습</a:t>
            </a:r>
            <a:endParaRPr kumimoji="1" lang="en-US" altLang="ko-KR" sz="4000" b="1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5905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해결하고자 하는 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학생들이 대학에 입학 할 수 있는지를 예측</a:t>
            </a:r>
            <a:endParaRPr lang="en-US" altLang="ko-KR" sz="2000" dirty="0" smtClean="0"/>
          </a:p>
          <a:p>
            <a:r>
              <a:rPr lang="ko-KR" altLang="en-US" sz="2000" dirty="0" smtClean="0"/>
              <a:t>과거 </a:t>
            </a:r>
            <a:r>
              <a:rPr lang="ko-KR" altLang="en-US" sz="2000" dirty="0" smtClean="0"/>
              <a:t>지원자의 두 과목 시험 점수와 결과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Ex: 100, 99 = </a:t>
            </a:r>
            <a:r>
              <a:rPr lang="ko-KR" altLang="en-US" sz="2000" dirty="0" smtClean="0"/>
              <a:t>합격</a:t>
            </a:r>
            <a:r>
              <a:rPr lang="en-US" altLang="ko-KR" sz="2000" dirty="0" smtClean="0"/>
              <a:t>(1)</a:t>
            </a:r>
          </a:p>
          <a:p>
            <a:pPr lvl="1"/>
            <a:r>
              <a:rPr lang="en-US" altLang="ko-KR" sz="2000" dirty="0" smtClean="0"/>
              <a:t>50, 70 = </a:t>
            </a:r>
            <a:r>
              <a:rPr lang="ko-KR" altLang="en-US" sz="2000" dirty="0" smtClean="0"/>
              <a:t>불합격</a:t>
            </a:r>
            <a:r>
              <a:rPr lang="en-US" altLang="ko-KR" sz="2000" dirty="0" smtClean="0"/>
              <a:t>(0)</a:t>
            </a:r>
          </a:p>
          <a:p>
            <a:r>
              <a:rPr lang="ko-KR" altLang="en-US" sz="2000" dirty="0" smtClean="0"/>
              <a:t>코드 </a:t>
            </a:r>
            <a:r>
              <a:rPr lang="ko-KR" altLang="en-US" sz="2000" dirty="0" smtClean="0"/>
              <a:t>위치</a:t>
            </a:r>
            <a:endParaRPr lang="en-US" altLang="ko-KR" sz="2000" dirty="0" smtClean="0"/>
          </a:p>
          <a:p>
            <a:pPr lvl="1"/>
            <a:r>
              <a:rPr lang="en-US" altLang="ko-KR" sz="2000" dirty="0">
                <a:hlinkClick r:id="rId2"/>
              </a:rPr>
              <a:t>https://</a:t>
            </a:r>
            <a:r>
              <a:rPr lang="en-US" altLang="ko-KR" sz="2000" dirty="0" smtClean="0">
                <a:hlinkClick r:id="rId2"/>
              </a:rPr>
              <a:t>github.com/leejaymin/TensorFlowLecture/blob/master/0.1.Fundamental_Neural_Network/ex2/ex2_jemin.ipynb</a:t>
            </a:r>
            <a:r>
              <a:rPr lang="en-US" altLang="ko-KR" sz="2000" dirty="0" smtClean="0"/>
              <a:t> </a:t>
            </a:r>
            <a:endParaRPr lang="en-US" altLang="ko-KR" sz="2000" dirty="0"/>
          </a:p>
          <a:p>
            <a:endParaRPr lang="en-US" altLang="ko-KR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80" y="3246436"/>
            <a:ext cx="5399661" cy="32924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3853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900112"/>
            <a:ext cx="9382125" cy="50577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39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35288" y="6532362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538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3820" y="1999499"/>
            <a:ext cx="7974579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sz="2400" dirty="0"/>
              <a:t>“</a:t>
            </a:r>
            <a:r>
              <a:rPr kumimoji="1" lang="ko-KR" altLang="en-US" sz="2400" dirty="0"/>
              <a:t>머신 러닝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또는 기계 학습은 인공 지능의 한 분야로</a:t>
            </a:r>
            <a:r>
              <a:rPr kumimoji="1" lang="en-US" altLang="ko-KR" sz="2400" dirty="0"/>
              <a:t>, </a:t>
            </a:r>
            <a:r>
              <a:rPr kumimoji="1" lang="ko-KR" altLang="en-US" sz="2400" dirty="0"/>
              <a:t>컴퓨터가 학습할 수 있도록 하는 알고리즘과 기술을 개발하는 분야를 말한다</a:t>
            </a:r>
            <a:r>
              <a:rPr kumimoji="1" lang="en-US" altLang="ko-KR" sz="2400" dirty="0"/>
              <a:t>.” - </a:t>
            </a:r>
            <a:r>
              <a:rPr kumimoji="1" lang="ko-KR" altLang="en-US" sz="2400" dirty="0"/>
              <a:t>위키피디아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45137" y="4098900"/>
            <a:ext cx="8013262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sz="2400" dirty="0">
                <a:latin typeface="+mn-ea"/>
                <a:cs typeface="Times New Roman" charset="0"/>
              </a:rPr>
              <a:t>“Field of study that gives </a:t>
            </a:r>
            <a:r>
              <a:rPr kumimoji="1" lang="en-US" altLang="ko-KR" sz="2400" dirty="0">
                <a:solidFill>
                  <a:srgbClr val="FF0000"/>
                </a:solidFill>
                <a:latin typeface="+mn-ea"/>
                <a:cs typeface="Times New Roman" charset="0"/>
              </a:rPr>
              <a:t>computers</a:t>
            </a:r>
            <a:r>
              <a:rPr kumimoji="1" lang="en-US" altLang="ko-KR" sz="2400" dirty="0">
                <a:latin typeface="+mn-ea"/>
                <a:cs typeface="Times New Roman" charset="0"/>
              </a:rPr>
              <a:t> the ability to </a:t>
            </a:r>
            <a:r>
              <a:rPr kumimoji="1" lang="en-US" altLang="ko-KR" sz="2400" dirty="0">
                <a:solidFill>
                  <a:srgbClr val="FF0000"/>
                </a:solidFill>
                <a:latin typeface="+mn-ea"/>
                <a:cs typeface="Times New Roman" charset="0"/>
              </a:rPr>
              <a:t>learn</a:t>
            </a:r>
            <a:r>
              <a:rPr kumimoji="1" lang="en-US" altLang="ko-KR" sz="2400" dirty="0">
                <a:latin typeface="+mn-ea"/>
                <a:cs typeface="Times New Roman" charset="0"/>
              </a:rPr>
              <a:t> without being </a:t>
            </a:r>
            <a:r>
              <a:rPr kumimoji="1" lang="en-US" altLang="ko-KR" sz="2400" dirty="0">
                <a:solidFill>
                  <a:srgbClr val="FF0000"/>
                </a:solidFill>
                <a:latin typeface="+mn-ea"/>
                <a:cs typeface="Times New Roman" charset="0"/>
              </a:rPr>
              <a:t>explicitly programmed</a:t>
            </a:r>
            <a:r>
              <a:rPr kumimoji="1" lang="en-US" altLang="ko-KR" sz="2400" dirty="0">
                <a:latin typeface="+mn-ea"/>
                <a:cs typeface="Times New Roman" charset="0"/>
              </a:rPr>
              <a:t>.” - Arthur Samuel, 1959</a:t>
            </a:r>
            <a:endParaRPr kumimoji="1" lang="ko-KR" altLang="en-US" sz="2400" dirty="0">
              <a:latin typeface="+mn-ea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82217" y="3815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err="1">
                <a:latin typeface="+mj-ea"/>
                <a:ea typeface="+mj-ea"/>
              </a:rPr>
              <a:t>머신러닝이란</a:t>
            </a:r>
            <a:endParaRPr kumimoji="1" lang="ko-KR" altLang="en-US" sz="3200" b="1" dirty="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60968" y="6349257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해커에게 전해들은 머신러닝</a:t>
            </a:r>
            <a:r>
              <a:rPr lang="en-US" altLang="ko-KR" dirty="0" smtClean="0">
                <a:hlinkClick r:id="rId3"/>
              </a:rPr>
              <a:t>, </a:t>
            </a:r>
            <a:r>
              <a:rPr lang="ko-KR" altLang="en-US" dirty="0" err="1" smtClean="0">
                <a:hlinkClick r:id="rId3"/>
              </a:rPr>
              <a:t>한빛미디어</a:t>
            </a:r>
            <a:r>
              <a:rPr lang="ko-KR" altLang="en-US" dirty="0" smtClean="0">
                <a:hlinkClick r:id="rId3"/>
              </a:rPr>
              <a:t> 리얼타임 세미나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2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6613" y="2386281"/>
            <a:ext cx="7038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b="1" dirty="0" smtClean="0"/>
              <a:t>Multi-layer Neural Network</a:t>
            </a:r>
          </a:p>
          <a:p>
            <a:pPr algn="ctr"/>
            <a:r>
              <a:rPr kumimoji="1" lang="en-US" altLang="ko-KR" sz="4000" b="1" dirty="0" smtClean="0"/>
              <a:t>Multi-layer Perceptron: </a:t>
            </a:r>
            <a:r>
              <a:rPr kumimoji="1" lang="ko-KR" altLang="en-US" sz="4000" b="1" dirty="0" smtClean="0"/>
              <a:t>이론</a:t>
            </a:r>
            <a:endParaRPr kumimoji="1" lang="en-US" altLang="ko-KR" sz="4000" b="1" dirty="0" smtClean="0"/>
          </a:p>
          <a:p>
            <a:pPr algn="ctr"/>
            <a:r>
              <a:rPr kumimoji="1" lang="en-US" altLang="ko-KR" sz="4000" b="1" dirty="0" smtClean="0">
                <a:solidFill>
                  <a:srgbClr val="FF0000"/>
                </a:solidFill>
              </a:rPr>
              <a:t>Backpropagation</a:t>
            </a:r>
            <a:endParaRPr kumimoji="1"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904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383" y="606569"/>
            <a:ext cx="9415463" cy="555151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08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1042987"/>
            <a:ext cx="8943975" cy="47720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25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1566862"/>
            <a:ext cx="7820025" cy="37242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65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980304"/>
            <a:ext cx="7658100" cy="50958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First Dark Age (1969~1986, 17)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90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0"/>
            <a:ext cx="10115550" cy="615315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953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80" y="820087"/>
            <a:ext cx="10022378" cy="569648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Neural-Network: </a:t>
            </a:r>
            <a:r>
              <a:rPr lang="ko-KR" altLang="en-US" dirty="0" smtClean="0"/>
              <a:t>두 번째 봄 </a:t>
            </a:r>
            <a:r>
              <a:rPr lang="en-US" altLang="ko-KR" dirty="0" smtClean="0"/>
              <a:t>(Second Spring)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04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Network Presentation[1/2]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>
                    <a:solidFill>
                      <a:srgbClr val="FF0000"/>
                    </a:solidFill>
                  </a:rPr>
                  <a:t>Layer 1 has 2 input </a:t>
                </a:r>
                <a:r>
                  <a:rPr lang="en-US" altLang="ko-KR" dirty="0" smtClean="0"/>
                  <a:t>nodes and </a:t>
                </a:r>
                <a:r>
                  <a:rPr lang="en-US" altLang="ko-KR" dirty="0" smtClean="0">
                    <a:solidFill>
                      <a:srgbClr val="FF0000"/>
                    </a:solidFill>
                  </a:rPr>
                  <a:t>Layer 2 has 4 </a:t>
                </a:r>
                <a:r>
                  <a:rPr lang="en-US" altLang="ko-KR" dirty="0" smtClean="0"/>
                  <a:t>activation nodes</a:t>
                </a:r>
              </a:p>
              <a:p>
                <a:r>
                  <a:rPr lang="en-US" altLang="ko-KR" dirty="0" smtClean="0"/>
                  <a:t>Dimension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is going to be 4x3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 smtClean="0"/>
                  <a:t>=2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dirty="0" smtClean="0"/>
                  <a:t>=4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+1)=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2" t="-2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https://d3c33hcgiwev3.cloudfront.net/imageAssetProxy.v1/0rgjYLDeEeajLxLfjQiSjg_0c07c56839f8d6e8d7b0d09acedc88fd_Screenshot-2016-11-22-10.08.51.png?expiry=1486080000000&amp;hmac=FC3-FJ3svgr2M36a_v55ss3Rm2Mp0DjPGpyyLucqdo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274" y="2035317"/>
            <a:ext cx="7919385" cy="443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552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amo.githubusercontent.com/95831ed749747fd9b13f468f3c410c73c319bec0/687474703a2f2f692e696d6775722e636f6d2f6836796d5962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562" y="3833493"/>
            <a:ext cx="3769513" cy="302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amo.githubusercontent.com/8248b9cfdfd7929b31745f70eb11056a6a9db073/687474703a2f2f692e696d6775722e636f6d2f594464326d6d57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037" y="1009561"/>
            <a:ext cx="3648941" cy="279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 </a:t>
            </a:r>
            <a:r>
              <a:rPr lang="en-US" altLang="ko-KR" dirty="0" smtClean="0"/>
              <a:t>Presentation[2/2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5" name="Picture 2" descr="https://camo.githubusercontent.com/acbf42b75ca76cd3936a97f316b509cefde18383/687474703a2f2f692e696d6775722e636f6d2f77423667386b372e706e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61" y="1087395"/>
            <a:ext cx="4608213" cy="566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612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185737"/>
            <a:ext cx="10261465" cy="617061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49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9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타원 38"/>
          <p:cNvSpPr/>
          <p:nvPr/>
        </p:nvSpPr>
        <p:spPr>
          <a:xfrm>
            <a:off x="2972128" y="1183903"/>
            <a:ext cx="3710931" cy="3601334"/>
          </a:xfrm>
          <a:prstGeom prst="ellipse">
            <a:avLst/>
          </a:prstGeom>
          <a:solidFill>
            <a:srgbClr val="FFC000">
              <a:alpha val="69804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628736" y="3030516"/>
            <a:ext cx="3710931" cy="3601334"/>
          </a:xfrm>
          <a:prstGeom prst="ellipse">
            <a:avLst/>
          </a:prstGeom>
          <a:solidFill>
            <a:srgbClr val="D883FF">
              <a:alpha val="69804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956792" y="1092970"/>
            <a:ext cx="3710931" cy="3601334"/>
          </a:xfrm>
          <a:prstGeom prst="ellipse">
            <a:avLst/>
          </a:prstGeom>
          <a:solidFill>
            <a:srgbClr val="548235">
              <a:alpha val="69804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5864537" y="3086706"/>
            <a:ext cx="1137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Machine</a:t>
            </a:r>
          </a:p>
          <a:p>
            <a:r>
              <a:rPr kumimoji="1" lang="en-US" altLang="ko-KR" b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Learning</a:t>
            </a:r>
            <a:endParaRPr kumimoji="1" lang="ko-KR" altLang="en-US" b="1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31309" y="1721584"/>
            <a:ext cx="16453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>
                <a:effectLst>
                  <a:outerShdw blurRad="25400" dist="25400" dir="2700000" algn="tl" rotWithShape="0">
                    <a:prstClr val="black">
                      <a:alpha val="50000"/>
                    </a:prstClr>
                  </a:outerShdw>
                </a:effectLst>
              </a:rPr>
              <a:t>Computer</a:t>
            </a:r>
          </a:p>
          <a:p>
            <a:r>
              <a:rPr kumimoji="1" lang="en-US" altLang="ko-KR" sz="2400" b="1">
                <a:effectLst>
                  <a:outerShdw blurRad="25400" dist="25400" dir="2700000" algn="tl" rotWithShape="0">
                    <a:prstClr val="black">
                      <a:alpha val="50000"/>
                    </a:prstClr>
                  </a:outerShdw>
                </a:effectLst>
              </a:rPr>
              <a:t>Science</a:t>
            </a:r>
            <a:endParaRPr kumimoji="1" lang="ko-KR" altLang="en-US" sz="2400" b="1">
              <a:effectLst>
                <a:outerShdw blurRad="25400" dist="25400" dir="2700000" algn="tl" rotWithShape="0">
                  <a:prstClr val="black">
                    <a:alpha val="50000"/>
                  </a:prst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37857" y="1598591"/>
            <a:ext cx="1479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>
                <a:effectLst>
                  <a:outerShdw blurRad="25400" dist="25400" dir="2700000" algn="tl" rotWithShape="0">
                    <a:prstClr val="black">
                      <a:alpha val="50000"/>
                    </a:prstClr>
                  </a:outerShdw>
                </a:effectLst>
              </a:rPr>
              <a:t>Statistics</a:t>
            </a:r>
            <a:endParaRPr kumimoji="1" lang="ko-KR" altLang="en-US" sz="2400" b="1">
              <a:effectLst>
                <a:outerShdw blurRad="25400" dist="25400" dir="2700000" algn="tl" rotWithShape="0">
                  <a:prstClr val="black">
                    <a:alpha val="50000"/>
                  </a:prst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69087" y="5669141"/>
            <a:ext cx="200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>
                <a:effectLst>
                  <a:outerShdw blurRad="25400" dist="25400" dir="2700000" algn="tl" rotWithShape="0">
                    <a:prstClr val="black">
                      <a:alpha val="50000"/>
                    </a:prstClr>
                  </a:outerShdw>
                </a:effectLst>
              </a:rPr>
              <a:t>Data Mining</a:t>
            </a:r>
            <a:endParaRPr kumimoji="1" lang="ko-KR" altLang="en-US" sz="2400" b="1">
              <a:effectLst>
                <a:outerShdw blurRad="25400" dist="25400" dir="2700000" algn="tl" rotWithShape="0">
                  <a:prstClr val="black">
                    <a:alpha val="5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69312" y="321674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컴퓨터 비전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50056" y="369570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자연어처리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0655" y="275846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뉴럴 네트워크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04740" y="25098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회귀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51082" y="48021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연관분석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07309" y="48090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패턴인식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08075" y="44421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추천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33342" y="2933186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베이지안 네트워크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66075" y="21119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확률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22191" y="2069088"/>
            <a:ext cx="156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i="1"/>
              <a:t>Statistical ML</a:t>
            </a:r>
            <a:endParaRPr kumimoji="1" lang="ko-KR" altLang="en-US" i="1"/>
          </a:p>
        </p:txBody>
      </p:sp>
      <p:sp>
        <p:nvSpPr>
          <p:cNvPr id="22" name="TextBox 21"/>
          <p:cNvSpPr txBox="1"/>
          <p:nvPr/>
        </p:nvSpPr>
        <p:spPr>
          <a:xfrm>
            <a:off x="4835669" y="23235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인공지능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69309" y="51815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빅데이터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05610" y="38153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>
                <a:latin typeface="+mj-lt"/>
              </a:rPr>
              <a:t>리소스 분류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해커에게 전해들은 머신러닝</a:t>
            </a:r>
            <a:r>
              <a:rPr lang="en-US" altLang="ko-KR" dirty="0" smtClean="0">
                <a:hlinkClick r:id="rId3"/>
              </a:rPr>
              <a:t>, </a:t>
            </a:r>
            <a:r>
              <a:rPr lang="ko-KR" altLang="en-US" dirty="0" err="1" smtClean="0">
                <a:hlinkClick r:id="rId3"/>
              </a:rPr>
              <a:t>한빛미디어</a:t>
            </a:r>
            <a:r>
              <a:rPr lang="ko-KR" altLang="en-US" dirty="0" smtClean="0">
                <a:hlinkClick r:id="rId3"/>
              </a:rPr>
              <a:t> 리얼타임 세미나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31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New Cost function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060881"/>
            <a:ext cx="10972800" cy="54018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933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Backpropagation: gradient computation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044189"/>
            <a:ext cx="9353550" cy="52482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812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Backpropagation: gradient computation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1210877"/>
            <a:ext cx="9972675" cy="49149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17801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37" y="81993"/>
            <a:ext cx="11449050" cy="63812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441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Backpropagation: Delta </a:t>
            </a:r>
            <a:r>
              <a:rPr lang="ko-KR" altLang="en-US" dirty="0" smtClean="0"/>
              <a:t>유도</a:t>
            </a:r>
            <a:endParaRPr lang="ko-KR" altLang="en-US" dirty="0"/>
          </a:p>
        </p:txBody>
      </p:sp>
      <p:pic>
        <p:nvPicPr>
          <p:cNvPr id="1026" name="Picture 2" descr="https://camo.githubusercontent.com/8248b9cfdfd7929b31745f70eb11056a6a9db073/687474703a2f2f692e696d6775722e636f6d2f594464326d6d57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6551"/>
            <a:ext cx="2847975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amo.githubusercontent.com/95831ed749747fd9b13f468f3c410c73c319bec0/687474703a2f2f692e696d6775722e636f6d2f6836796d596233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9" y="3223827"/>
            <a:ext cx="32289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98269" y="6404206"/>
            <a:ext cx="10093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본인 블로그</a:t>
            </a:r>
            <a:r>
              <a:rPr lang="en-US" altLang="ko-KR" dirty="0" smtClean="0">
                <a:hlinkClick r:id="rId4"/>
              </a:rPr>
              <a:t>: </a:t>
            </a:r>
            <a:r>
              <a:rPr lang="ko-KR" altLang="en-US" dirty="0" smtClean="0">
                <a:hlinkClick r:id="rId4"/>
              </a:rPr>
              <a:t>http</a:t>
            </a:r>
            <a:r>
              <a:rPr lang="ko-KR" altLang="en-US" dirty="0">
                <a:hlinkClick r:id="rId4"/>
              </a:rPr>
              <a:t>://</a:t>
            </a:r>
            <a:r>
              <a:rPr lang="ko-KR" altLang="en-US" dirty="0" smtClean="0">
                <a:hlinkClick r:id="rId4"/>
              </a:rPr>
              <a:t>goodtogreate.tistory.com/entry/Week-05-2-Backpropagation-Algorithm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9" y="5865792"/>
            <a:ext cx="3324225" cy="4838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986" y="1337207"/>
            <a:ext cx="4219575" cy="2324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0622" y="3801330"/>
            <a:ext cx="2152650" cy="752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5907" y="1396254"/>
            <a:ext cx="5456093" cy="3782491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846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Sigmoid Gradient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Sigmoid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derivative </a:t>
            </a:r>
            <a:r>
              <a:rPr lang="ko-KR" altLang="en-US" dirty="0" smtClean="0"/>
              <a:t>방법은 아래와 같다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42" y="2588363"/>
            <a:ext cx="6205528" cy="18026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83" y="2429557"/>
            <a:ext cx="3936207" cy="429815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76549" y="2467657"/>
            <a:ext cx="3933825" cy="8160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19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postfiles9.naver.net/20160727_88/atelierjpro_1469623702396zxGM0_PNG/%BD%BD%B6%F3%C0%CC%B5%E55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899" y="0"/>
            <a:ext cx="8816975" cy="661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딥러닝 </a:t>
            </a:r>
            <a:r>
              <a:rPr lang="en-US" altLang="ko-KR" dirty="0" smtClean="0">
                <a:hlinkClick r:id="rId3"/>
              </a:rPr>
              <a:t>6. Fully Connected Neural Network, </a:t>
            </a:r>
            <a:r>
              <a:rPr lang="ko-KR" altLang="en-US" dirty="0" err="1" smtClean="0">
                <a:hlinkClick r:id="rId3"/>
              </a:rPr>
              <a:t>홍정모</a:t>
            </a:r>
            <a:r>
              <a:rPr lang="ko-KR" altLang="en-US" dirty="0" smtClean="0">
                <a:hlinkClick r:id="rId3"/>
              </a:rPr>
              <a:t> 교수님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1811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blogfiles.naver.net/20160727_46/atelierjpro_1469623703648xtJi0_PNG/%BD%BD%B6%F3%C0%CC%B5%E5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19" y="28574"/>
            <a:ext cx="9021206" cy="676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딥러닝 </a:t>
            </a:r>
            <a:r>
              <a:rPr lang="en-US" altLang="ko-KR" dirty="0" smtClean="0">
                <a:hlinkClick r:id="rId3"/>
              </a:rPr>
              <a:t>6. Fully Connected Neural Network, </a:t>
            </a:r>
            <a:r>
              <a:rPr lang="ko-KR" altLang="en-US" dirty="0" err="1" smtClean="0">
                <a:hlinkClick r:id="rId3"/>
              </a:rPr>
              <a:t>홍정모</a:t>
            </a:r>
            <a:r>
              <a:rPr lang="ko-KR" altLang="en-US" dirty="0" smtClean="0">
                <a:hlinkClick r:id="rId3"/>
              </a:rPr>
              <a:t> 교수님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4870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blogfiles.naver.net/20160727_224/atelierjpro_1469623704049nuo8d_PNG/%BD%BD%B6%F3%C0%CC%B5%E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14300"/>
            <a:ext cx="8699500" cy="65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딥러닝 </a:t>
            </a:r>
            <a:r>
              <a:rPr lang="en-US" altLang="ko-KR" dirty="0" smtClean="0">
                <a:hlinkClick r:id="rId3"/>
              </a:rPr>
              <a:t>6. Fully Connected Neural Network, </a:t>
            </a:r>
            <a:r>
              <a:rPr lang="ko-KR" altLang="en-US" dirty="0" err="1" smtClean="0">
                <a:hlinkClick r:id="rId3"/>
              </a:rPr>
              <a:t>홍정모</a:t>
            </a:r>
            <a:r>
              <a:rPr lang="ko-KR" altLang="en-US" dirty="0" smtClean="0">
                <a:hlinkClick r:id="rId3"/>
              </a:rPr>
              <a:t> 교수님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725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blogfiles.naver.net/20160727_99/atelierjpro_1469623704495yFg8X_PNG/%BD%BD%B6%F3%C0%CC%B5%E51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65" y="0"/>
            <a:ext cx="8061060" cy="604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2947" y="6356350"/>
            <a:ext cx="7630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동국대 </a:t>
            </a:r>
            <a:r>
              <a:rPr lang="ko-KR" altLang="en-US" dirty="0" err="1" smtClean="0"/>
              <a:t>홍정모</a:t>
            </a:r>
            <a:r>
              <a:rPr lang="ko-KR" altLang="en-US" dirty="0" smtClean="0"/>
              <a:t> 교수님</a:t>
            </a:r>
            <a:r>
              <a:rPr lang="en-US" altLang="ko-KR" dirty="0" smtClean="0"/>
              <a:t>,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</a:t>
            </a:r>
            <a:r>
              <a:rPr lang="ko-KR" altLang="en-US" dirty="0" smtClean="0">
                <a:hlinkClick r:id="rId3"/>
              </a:rPr>
              <a:t>blog.naver.com/atelierjpro/220773276384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59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1844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1344881"/>
            <a:ext cx="5918200" cy="502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2163609" y="395981"/>
                <a:ext cx="80722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>
                          <a:latin typeface="Cambria Math" charset="0"/>
                          <a:cs typeface="Verdana" charset="0"/>
                        </a:rPr>
                        <m:t>𝐀𝐈</m:t>
                      </m:r>
                      <m:r>
                        <a:rPr lang="en-US" altLang="ko-KR" sz="3200" b="1" i="0">
                          <a:latin typeface="Cambria Math" charset="0"/>
                          <a:cs typeface="Verdana" charset="0"/>
                        </a:rPr>
                        <m:t>⊃</m:t>
                      </m:r>
                      <m:r>
                        <a:rPr lang="en-US" altLang="ko-KR" sz="3200" b="1" i="0">
                          <a:latin typeface="Cambria Math" charset="0"/>
                          <a:cs typeface="Verdana" charset="0"/>
                        </a:rPr>
                        <m:t>𝐌𝐚𝐜𝐡𝐢𝐧𝐞</m:t>
                      </m:r>
                      <m:r>
                        <a:rPr lang="en-US" altLang="ko-KR" sz="3200" b="1" i="0">
                          <a:latin typeface="Cambria Math" charset="0"/>
                          <a:cs typeface="Verdana" charset="0"/>
                        </a:rPr>
                        <m:t> </m:t>
                      </m:r>
                      <m:r>
                        <a:rPr lang="en-US" altLang="ko-KR" sz="3200" b="1" i="0">
                          <a:latin typeface="Cambria Math" charset="0"/>
                          <a:cs typeface="Verdana" charset="0"/>
                        </a:rPr>
                        <m:t>𝐋𝐞𝐚𝐫𝐧𝐢𝐧𝐠</m:t>
                      </m:r>
                      <m:r>
                        <a:rPr lang="en-US" altLang="ko-KR" sz="3200" b="1" i="0">
                          <a:latin typeface="Cambria Math" charset="0"/>
                          <a:cs typeface="Verdana" charset="0"/>
                        </a:rPr>
                        <m:t>⊃</m:t>
                      </m:r>
                      <m:r>
                        <a:rPr lang="en-US" altLang="ko-KR" sz="3200" b="1" i="0">
                          <a:latin typeface="Cambria Math" charset="0"/>
                          <a:cs typeface="Verdana" charset="0"/>
                        </a:rPr>
                        <m:t>𝐃𝐞𝐞𝐩</m:t>
                      </m:r>
                      <m:r>
                        <a:rPr lang="en-US" altLang="ko-KR" sz="3200" b="1" i="0">
                          <a:latin typeface="Cambria Math" charset="0"/>
                          <a:cs typeface="Verdana" charset="0"/>
                        </a:rPr>
                        <m:t> </m:t>
                      </m:r>
                      <m:r>
                        <a:rPr lang="en-US" altLang="ko-KR" sz="3200" b="1" i="0">
                          <a:latin typeface="Cambria Math" charset="0"/>
                          <a:cs typeface="Verdana" charset="0"/>
                        </a:rPr>
                        <m:t>𝐋𝐞𝐚𝐫𝐧𝐢𝐧𝐠</m:t>
                      </m:r>
                    </m:oMath>
                  </m:oMathPara>
                </a14:m>
                <a:endParaRPr lang="ko-KR" altLang="ko-KR" sz="1600" b="1">
                  <a:latin typeface="+mj-lt"/>
                  <a:cs typeface="Verdana" charset="0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609" y="395981"/>
                <a:ext cx="8072210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5"/>
              </a:rPr>
              <a:t>출처</a:t>
            </a:r>
            <a:r>
              <a:rPr lang="en-US" altLang="ko-KR" dirty="0" smtClean="0">
                <a:hlinkClick r:id="rId5"/>
              </a:rPr>
              <a:t>: </a:t>
            </a:r>
            <a:r>
              <a:rPr lang="ko-KR" altLang="en-US" dirty="0" smtClean="0">
                <a:hlinkClick r:id="rId5"/>
              </a:rPr>
              <a:t>해커에게 전해들은 머신러닝</a:t>
            </a:r>
            <a:r>
              <a:rPr lang="en-US" altLang="ko-KR" dirty="0" smtClean="0">
                <a:hlinkClick r:id="rId5"/>
              </a:rPr>
              <a:t>, </a:t>
            </a:r>
            <a:r>
              <a:rPr lang="ko-KR" altLang="en-US" dirty="0" err="1" smtClean="0">
                <a:hlinkClick r:id="rId5"/>
              </a:rPr>
              <a:t>한빛미디어</a:t>
            </a:r>
            <a:r>
              <a:rPr lang="ko-KR" altLang="en-US" dirty="0" smtClean="0">
                <a:hlinkClick r:id="rId5"/>
              </a:rPr>
              <a:t> 리얼타임 세미나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30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 Intuition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Neural Net.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non-convex optimization</a:t>
            </a:r>
          </a:p>
          <a:p>
            <a:pPr lvl="1"/>
            <a:r>
              <a:rPr lang="ko-KR" altLang="en-US" dirty="0" smtClean="0"/>
              <a:t>실증 적으로 큰 문제 없다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Local minimum</a:t>
            </a:r>
            <a:r>
              <a:rPr lang="ko-KR" altLang="en-US" dirty="0" smtClean="0"/>
              <a:t>을 찾더라도 꽤 괜찮은 </a:t>
            </a:r>
            <a:r>
              <a:rPr lang="en-US" altLang="ko-KR" dirty="0"/>
              <a:t>local minimum </a:t>
            </a:r>
            <a:r>
              <a:rPr lang="ko-KR" altLang="en-US" dirty="0" smtClean="0"/>
              <a:t>을 찾는다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Global Optimal value</a:t>
            </a:r>
            <a:r>
              <a:rPr lang="ko-KR" altLang="en-US" dirty="0" smtClean="0"/>
              <a:t>를 찾는 것은 불가능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보통 </a:t>
            </a:r>
            <a:r>
              <a:rPr lang="en-US" altLang="ko-KR" dirty="0" smtClean="0"/>
              <a:t>gradient descent </a:t>
            </a:r>
            <a:r>
              <a:rPr lang="ko-KR" altLang="en-US" dirty="0" smtClean="0"/>
              <a:t>방법을 이용해서 적당한 값 까지 수렴하는 전략을 취한다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Gradient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chain rule</a:t>
            </a:r>
            <a:r>
              <a:rPr lang="ko-KR" altLang="en-US" dirty="0" smtClean="0"/>
              <a:t>을 사용해서 단순화 시킨 것 지나지 않는다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01" y="4576762"/>
            <a:ext cx="8379535" cy="19621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2804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Backpropagation </a:t>
            </a:r>
            <a:r>
              <a:rPr lang="ko-KR" altLang="en-US" dirty="0" smtClean="0"/>
              <a:t>구현 알고리즘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87" y="980303"/>
            <a:ext cx="9959001" cy="55062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2311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623887"/>
            <a:ext cx="10763250" cy="56102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4970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642937"/>
            <a:ext cx="10829925" cy="55721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06738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14312"/>
            <a:ext cx="11315700" cy="64293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478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Numerical estimation of gradients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127104"/>
            <a:ext cx="11201400" cy="50101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38250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3" y="1183239"/>
            <a:ext cx="9329738" cy="499372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Coursera, Machine Learning, Andrew 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3189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6612" y="2767281"/>
            <a:ext cx="7038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b="1" dirty="0" smtClean="0"/>
              <a:t>Multi-layer Perceptron: </a:t>
            </a:r>
            <a:r>
              <a:rPr kumimoji="1" lang="ko-KR" altLang="en-US" sz="4000" b="1" dirty="0" smtClean="0"/>
              <a:t>실습</a:t>
            </a:r>
            <a:endParaRPr kumimoji="1" lang="en-US" altLang="ko-KR" sz="4000" b="1" dirty="0" smtClean="0"/>
          </a:p>
          <a:p>
            <a:pPr algn="ctr"/>
            <a:r>
              <a:rPr kumimoji="1" lang="en-US" altLang="ko-KR" sz="4000" b="1" dirty="0" smtClean="0"/>
              <a:t>Backpropagation</a:t>
            </a:r>
            <a:endParaRPr kumimoji="1" lang="en-US" altLang="ko-KR" sz="40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612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Database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Digit number data</a:t>
            </a:r>
          </a:p>
          <a:p>
            <a:pPr lvl="1"/>
            <a:r>
              <a:rPr lang="en-US" altLang="ko-KR" dirty="0" smtClean="0"/>
              <a:t>Deep </a:t>
            </a:r>
            <a:r>
              <a:rPr lang="en-US" altLang="ko-KR" dirty="0" smtClean="0"/>
              <a:t>Learning</a:t>
            </a:r>
            <a:r>
              <a:rPr lang="en-US" altLang="ko-KR" dirty="0"/>
              <a:t>, Top-guru, </a:t>
            </a:r>
            <a:r>
              <a:rPr lang="en-US" altLang="ko-KR" dirty="0" smtClean="0"/>
              <a:t>Yann </a:t>
            </a:r>
            <a:r>
              <a:rPr lang="en-US" altLang="ko-KR" dirty="0" err="1" smtClean="0"/>
              <a:t>LeCun</a:t>
            </a:r>
            <a:r>
              <a:rPr lang="en-US" altLang="ko-KR" dirty="0" smtClean="0"/>
              <a:t>, </a:t>
            </a:r>
            <a:r>
              <a:rPr lang="ko-KR" altLang="en-US" dirty="0" err="1"/>
              <a:t>뉴욕대</a:t>
            </a:r>
            <a:r>
              <a:rPr lang="ko-KR" altLang="en-US" dirty="0"/>
              <a:t> 교수</a:t>
            </a:r>
          </a:p>
          <a:p>
            <a:endParaRPr lang="ko-KR" altLang="en-US" dirty="0"/>
          </a:p>
          <a:p>
            <a:r>
              <a:rPr lang="ko-KR" altLang="en-US" dirty="0"/>
              <a:t>학습 데이터 </a:t>
            </a:r>
            <a:r>
              <a:rPr lang="en-US" altLang="ko-KR" dirty="0"/>
              <a:t>60,000</a:t>
            </a:r>
          </a:p>
          <a:p>
            <a:endParaRPr lang="en-US" altLang="ko-KR" dirty="0"/>
          </a:p>
          <a:p>
            <a:r>
              <a:rPr lang="ko-KR" altLang="en-US" dirty="0"/>
              <a:t>테스팅 데이터 </a:t>
            </a:r>
            <a:r>
              <a:rPr lang="en-US" altLang="ko-KR" dirty="0"/>
              <a:t>10,000</a:t>
            </a:r>
          </a:p>
          <a:p>
            <a:endParaRPr lang="en-US" altLang="ko-KR" dirty="0"/>
          </a:p>
          <a:p>
            <a:r>
              <a:rPr lang="ko-KR" altLang="en-US" dirty="0"/>
              <a:t>전처리 완료 데이터 </a:t>
            </a:r>
            <a:r>
              <a:rPr lang="en-US" altLang="ko-KR" dirty="0"/>
              <a:t>(size, label, color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http://yann.lecun.com/exdb/mnist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코드 위치</a:t>
            </a:r>
            <a:endParaRPr lang="en-US" altLang="ko-KR" dirty="0" smtClean="0"/>
          </a:p>
          <a:p>
            <a:pPr lvl="1"/>
            <a:r>
              <a:rPr lang="en-US" altLang="ko-KR" dirty="0">
                <a:solidFill>
                  <a:srgbClr val="FF0000"/>
                </a:solidFill>
                <a:hlinkClick r:id="rId3"/>
              </a:rPr>
              <a:t>https://</a:t>
            </a:r>
            <a:r>
              <a:rPr lang="en-US" altLang="ko-KR" dirty="0" smtClean="0">
                <a:solidFill>
                  <a:srgbClr val="FF0000"/>
                </a:solidFill>
                <a:hlinkClick r:id="rId3"/>
              </a:rPr>
              <a:t>github.com/leejaymin/TensorFlowLecture/blob/master/0.1.Fundamental_Neural_Network/ex4/ex4_jemin.ipynb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66" y="183570"/>
            <a:ext cx="5042469" cy="2720563"/>
          </a:xfrm>
          <a:prstGeom prst="rect">
            <a:avLst/>
          </a:prstGeom>
        </p:spPr>
      </p:pic>
      <p:pic>
        <p:nvPicPr>
          <p:cNvPr id="6" name="Picture 2" descr="https://camo.githubusercontent.com/b06741b45df8ffe29c7de999ab2ec4ff6b2965ba/687474703a2f2f6e657572616c6e6574776f726b73616e64646565706c6561726e696e672e636f6d2f696d616765732f6d6e6973745f3130305f64696769747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966" y="2956613"/>
            <a:ext cx="2967038" cy="237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37187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13252" y="501720"/>
            <a:ext cx="5457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/>
              <a:t>Facebook AI Research (FAIR)</a:t>
            </a:r>
            <a:endParaRPr kumimoji="1" lang="en-US" altLang="ko-KR" sz="3200" dirty="0"/>
          </a:p>
        </p:txBody>
      </p:sp>
      <p:pic>
        <p:nvPicPr>
          <p:cNvPr id="1028" name="Picture 4" descr="Lecun Yann facebook AI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781175"/>
            <a:ext cx="5834062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557" y="1781175"/>
            <a:ext cx="6116366" cy="3267075"/>
          </a:xfrm>
          <a:prstGeom prst="rect">
            <a:avLst/>
          </a:prstGeom>
        </p:spPr>
      </p:pic>
      <p:pic>
        <p:nvPicPr>
          <p:cNvPr id="1034" name="Picture 10" descr="http://immersiveeducation.org/sites/default/files/styles/seven-product-node/public/product-images/Harvard-Logo%20large%2020.jpg?itok=SNj61Pb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75" y="5237970"/>
            <a:ext cx="2911475" cy="142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69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773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549" y="1059275"/>
            <a:ext cx="8488902" cy="53998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3106" y="381538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>
                <a:latin typeface="+mj-lt"/>
              </a:rPr>
              <a:t>시간에 따른 변화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출처</a:t>
            </a:r>
            <a:r>
              <a:rPr lang="en-US" altLang="ko-KR" dirty="0" smtClean="0">
                <a:hlinkClick r:id="rId4"/>
              </a:rPr>
              <a:t>: </a:t>
            </a:r>
            <a:r>
              <a:rPr lang="ko-KR" altLang="en-US" dirty="0" smtClean="0">
                <a:hlinkClick r:id="rId4"/>
              </a:rPr>
              <a:t>해커에게 전해들은 머신러닝</a:t>
            </a:r>
            <a:r>
              <a:rPr lang="en-US" altLang="ko-KR" dirty="0" smtClean="0">
                <a:hlinkClick r:id="rId4"/>
              </a:rPr>
              <a:t>, </a:t>
            </a:r>
            <a:r>
              <a:rPr lang="ko-KR" altLang="en-US" dirty="0" err="1" smtClean="0">
                <a:hlinkClick r:id="rId4"/>
              </a:rPr>
              <a:t>한빛미디어</a:t>
            </a:r>
            <a:r>
              <a:rPr lang="ko-KR" altLang="en-US" dirty="0" smtClean="0">
                <a:hlinkClick r:id="rId4"/>
              </a:rPr>
              <a:t> 리얼타임 세미나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269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588962"/>
            <a:ext cx="11078754" cy="538003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069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dirty="0" smtClean="0"/>
              <a:t>Three layer Neural </a:t>
            </a:r>
            <a:r>
              <a:rPr kumimoji="1" lang="en-US" altLang="ko-KR" dirty="0"/>
              <a:t>Net.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dirty="0"/>
              <a:t>Input layer= 20x20+1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dirty="0"/>
              <a:t>Hidden </a:t>
            </a:r>
            <a:r>
              <a:rPr kumimoji="1" lang="en-US" altLang="ko-KR" dirty="0" smtClean="0"/>
              <a:t>layer= </a:t>
            </a:r>
            <a:r>
              <a:rPr kumimoji="1" lang="en-US" altLang="ko-KR" dirty="0"/>
              <a:t>25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dirty="0"/>
              <a:t>Output </a:t>
            </a:r>
            <a:r>
              <a:rPr kumimoji="1" lang="en-US" altLang="ko-KR" dirty="0" smtClean="0"/>
              <a:t>layer= </a:t>
            </a:r>
            <a:r>
              <a:rPr kumimoji="1" lang="en-US" altLang="ko-KR" dirty="0"/>
              <a:t>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0" y="980304"/>
            <a:ext cx="5892582" cy="562827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Network Model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6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8192" y="2675838"/>
            <a:ext cx="84356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b="1" dirty="0" smtClean="0"/>
              <a:t>Go deeper: Deep Neural Network</a:t>
            </a:r>
          </a:p>
          <a:p>
            <a:pPr algn="ctr"/>
            <a:r>
              <a:rPr kumimoji="1" lang="en-US" altLang="ko-KR" sz="4000" dirty="0" err="1" smtClean="0"/>
              <a:t>a.k.a</a:t>
            </a:r>
            <a:r>
              <a:rPr kumimoji="1" lang="en-US" altLang="ko-KR" sz="4000" dirty="0" smtClean="0"/>
              <a:t> Deep Learning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227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 BIG problem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13037" y="1087394"/>
            <a:ext cx="11640065" cy="540865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Backpropagation just did not work well for normal neural networks with many layers</a:t>
            </a:r>
          </a:p>
          <a:p>
            <a:r>
              <a:rPr lang="en-US" altLang="ko-KR" dirty="0" smtClean="0"/>
              <a:t>Other rising machine Learning algorithms: SVM, Radom-Forest, EM, etc.</a:t>
            </a:r>
          </a:p>
          <a:p>
            <a:pPr lvl="1"/>
            <a:r>
              <a:rPr lang="en-US" altLang="ko-KR" dirty="0"/>
              <a:t>Statistical method</a:t>
            </a:r>
          </a:p>
          <a:p>
            <a:pPr lvl="2"/>
            <a:r>
              <a:rPr lang="en-US" altLang="ko-KR" dirty="0"/>
              <a:t>Chou-</a:t>
            </a:r>
            <a:r>
              <a:rPr lang="en-US" altLang="ko-KR" dirty="0" err="1"/>
              <a:t>Fasman</a:t>
            </a:r>
            <a:r>
              <a:rPr lang="en-US" altLang="ko-KR" dirty="0"/>
              <a:t> method ~ 50</a:t>
            </a:r>
            <a:r>
              <a:rPr lang="en-US" altLang="ko-KR" dirty="0" smtClean="0"/>
              <a:t>%</a:t>
            </a:r>
            <a:endParaRPr lang="en-US" altLang="ko-KR" dirty="0"/>
          </a:p>
          <a:p>
            <a:pPr lvl="1"/>
            <a:r>
              <a:rPr lang="en-US" altLang="ko-KR" dirty="0"/>
              <a:t>Nearest neighbors ~50~60</a:t>
            </a:r>
            <a:r>
              <a:rPr lang="en-US" altLang="ko-KR" dirty="0" smtClean="0"/>
              <a:t>%</a:t>
            </a:r>
            <a:endParaRPr lang="en-US" altLang="ko-KR" dirty="0"/>
          </a:p>
          <a:p>
            <a:pPr lvl="1"/>
            <a:r>
              <a:rPr lang="en-US" altLang="ko-KR" dirty="0"/>
              <a:t>Neural networks ~75% (Breakthrough</a:t>
            </a:r>
            <a:r>
              <a:rPr lang="en-US" altLang="ko-KR" dirty="0" smtClean="0"/>
              <a:t>!), </a:t>
            </a:r>
            <a:r>
              <a:rPr lang="en-US" altLang="ko-KR" dirty="0" smtClean="0">
                <a:solidFill>
                  <a:srgbClr val="FF0000"/>
                </a:solidFill>
              </a:rPr>
              <a:t>1986 </a:t>
            </a:r>
            <a:r>
              <a:rPr lang="en-US" altLang="ko-KR" dirty="0">
                <a:solidFill>
                  <a:srgbClr val="FF0000"/>
                </a:solidFill>
              </a:rPr>
              <a:t>(Dark age for 20 years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Support Vector Machine (SVM) ~ 75</a:t>
            </a:r>
            <a:r>
              <a:rPr lang="en-US" altLang="ko-KR" dirty="0" smtClean="0"/>
              <a:t>%</a:t>
            </a:r>
            <a:endParaRPr lang="en-US" altLang="ko-KR" dirty="0"/>
          </a:p>
          <a:p>
            <a:pPr lvl="1"/>
            <a:r>
              <a:rPr lang="en-US" altLang="ko-KR" dirty="0"/>
              <a:t>HMM ~ 75</a:t>
            </a:r>
            <a:r>
              <a:rPr lang="en-US" altLang="ko-KR" dirty="0" smtClean="0"/>
              <a:t>%</a:t>
            </a:r>
            <a:endParaRPr lang="en-US" altLang="ko-KR" dirty="0"/>
          </a:p>
          <a:p>
            <a:pPr lvl="1"/>
            <a:r>
              <a:rPr lang="en-US" altLang="ko-KR" dirty="0"/>
              <a:t>Random Forest ~75</a:t>
            </a:r>
            <a:r>
              <a:rPr lang="en-US" altLang="ko-KR" dirty="0" smtClean="0"/>
              <a:t>%</a:t>
            </a:r>
          </a:p>
          <a:p>
            <a:pPr lvl="1"/>
            <a:r>
              <a:rPr lang="en-US" altLang="ko-KR" dirty="0" smtClean="0"/>
              <a:t>Deep Learning ~88%, </a:t>
            </a:r>
            <a:r>
              <a:rPr lang="en-US" altLang="ko-KR" dirty="0" smtClean="0">
                <a:solidFill>
                  <a:srgbClr val="FF0000"/>
                </a:solidFill>
              </a:rPr>
              <a:t>2006 (rebirth of neural net. with big data).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2900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포기하지 않는 연구</a:t>
            </a:r>
            <a:r>
              <a:rPr lang="en-US" altLang="ko-KR" dirty="0" smtClean="0"/>
              <a:t>: 20</a:t>
            </a:r>
            <a:r>
              <a:rPr lang="ko-KR" altLang="en-US" dirty="0" smtClean="0"/>
              <a:t>년간의 겨울 </a:t>
            </a:r>
            <a:r>
              <a:rPr lang="en-US" altLang="ko-KR" dirty="0" smtClean="0"/>
              <a:t>(1986-2016)</a:t>
            </a:r>
          </a:p>
          <a:p>
            <a:r>
              <a:rPr lang="ko-KR" altLang="en-US" dirty="0" smtClean="0"/>
              <a:t>인공지능과 </a:t>
            </a:r>
            <a:r>
              <a:rPr lang="ko-KR" altLang="en-US" dirty="0"/>
              <a:t>딥러닝 </a:t>
            </a:r>
            <a:r>
              <a:rPr lang="ko-KR" altLang="en-US" dirty="0">
                <a:solidFill>
                  <a:srgbClr val="FF0000"/>
                </a:solidFill>
              </a:rPr>
              <a:t>빅데이터</a:t>
            </a:r>
            <a:r>
              <a:rPr lang="ko-KR" altLang="en-US" dirty="0"/>
              <a:t> 안고 </a:t>
            </a:r>
            <a:r>
              <a:rPr lang="ko-KR" altLang="en-US" dirty="0" smtClean="0"/>
              <a:t>부활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120" y="2319251"/>
            <a:ext cx="7245586" cy="452944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Rebirth of Neural </a:t>
            </a:r>
            <a:r>
              <a:rPr lang="en-US" altLang="ko-KR" dirty="0" smtClean="0"/>
              <a:t>Network: </a:t>
            </a:r>
            <a:r>
              <a:rPr lang="en-US" altLang="ko-KR" dirty="0" smtClean="0">
                <a:solidFill>
                  <a:srgbClr val="0070C0"/>
                </a:solidFill>
              </a:rPr>
              <a:t>Third Spring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8384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442912"/>
            <a:ext cx="10644188" cy="576235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4338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26" y="452437"/>
            <a:ext cx="10790574" cy="546258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35288" y="6557301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6956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781050"/>
            <a:ext cx="9077325" cy="52959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8999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52412"/>
            <a:ext cx="10591800" cy="604081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35288" y="6540675"/>
            <a:ext cx="6871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모두를 위한 머신러닝 시즌</a:t>
            </a:r>
            <a:r>
              <a:rPr lang="en-US" altLang="ko-KR" dirty="0" smtClean="0">
                <a:hlinkClick r:id="rId3"/>
              </a:rPr>
              <a:t>1, </a:t>
            </a:r>
            <a:r>
              <a:rPr lang="ko-KR" altLang="en-US" dirty="0" smtClean="0">
                <a:hlinkClick r:id="rId3"/>
              </a:rPr>
              <a:t>김성훈 교수님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4484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NIPS Reject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err="1"/>
              <a:t>Ruslan</a:t>
            </a:r>
            <a:r>
              <a:rPr lang="en-US" altLang="ko-KR" sz="2200" dirty="0"/>
              <a:t> </a:t>
            </a:r>
            <a:r>
              <a:rPr lang="en-US" altLang="ko-KR" sz="2200" dirty="0" err="1"/>
              <a:t>Salakhutdinov’s</a:t>
            </a:r>
            <a:r>
              <a:rPr lang="en-US" altLang="ko-KR" sz="2200" dirty="0"/>
              <a:t> (with </a:t>
            </a:r>
            <a:r>
              <a:rPr lang="en-US" altLang="ko-KR" sz="2200" dirty="0">
                <a:solidFill>
                  <a:srgbClr val="0070C0"/>
                </a:solidFill>
              </a:rPr>
              <a:t>Geoffrey Hinton</a:t>
            </a:r>
            <a:r>
              <a:rPr lang="en-US" altLang="ko-KR" sz="2200" dirty="0"/>
              <a:t>) method for </a:t>
            </a:r>
            <a:r>
              <a:rPr lang="en-US" altLang="ko-KR" sz="2200" dirty="0" smtClean="0">
                <a:solidFill>
                  <a:srgbClr val="0070C0"/>
                </a:solidFill>
              </a:rPr>
              <a:t>Netflix competition </a:t>
            </a:r>
            <a:r>
              <a:rPr lang="en-US" altLang="ko-KR" sz="2200" dirty="0"/>
              <a:t>was </a:t>
            </a:r>
            <a:r>
              <a:rPr lang="en-US" altLang="ko-KR" sz="2200" dirty="0">
                <a:solidFill>
                  <a:srgbClr val="0070C0"/>
                </a:solidFill>
              </a:rPr>
              <a:t>rejected by </a:t>
            </a:r>
            <a:r>
              <a:rPr lang="en-US" altLang="ko-KR" sz="2200" dirty="0" smtClean="0">
                <a:solidFill>
                  <a:srgbClr val="0070C0"/>
                </a:solidFill>
              </a:rPr>
              <a:t>NIPS 2006 </a:t>
            </a:r>
            <a:r>
              <a:rPr lang="en-US" altLang="ko-KR" sz="2200" dirty="0"/>
              <a:t>with </a:t>
            </a:r>
            <a:r>
              <a:rPr lang="en-US" altLang="ko-KR" sz="2200" dirty="0" smtClean="0"/>
              <a:t>a hardcore-reviewer comment: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200" i="1" dirty="0" smtClean="0">
                <a:solidFill>
                  <a:srgbClr val="FF0000"/>
                </a:solidFill>
              </a:rPr>
              <a:t>“</a:t>
            </a:r>
            <a:r>
              <a:rPr lang="en-US" altLang="ko-KR" sz="2200" i="1" dirty="0">
                <a:solidFill>
                  <a:srgbClr val="FF0000"/>
                </a:solidFill>
              </a:rPr>
              <a:t>it's junk and I am very confident it's </a:t>
            </a:r>
            <a:r>
              <a:rPr lang="en-US" altLang="ko-KR" sz="2200" i="1" dirty="0" smtClean="0">
                <a:solidFill>
                  <a:srgbClr val="FF0000"/>
                </a:solidFill>
              </a:rPr>
              <a:t>really junk”</a:t>
            </a:r>
            <a:endParaRPr lang="en-US" altLang="ko-KR" sz="22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/>
              <a:t>His </a:t>
            </a:r>
            <a:r>
              <a:rPr lang="en-US" altLang="ko-KR" sz="2200" dirty="0"/>
              <a:t>paper is accepted later by ICML2007 (Restricted </a:t>
            </a:r>
            <a:r>
              <a:rPr lang="en-US" altLang="ko-KR" sz="2200" dirty="0" smtClean="0"/>
              <a:t>Boltzmann machines </a:t>
            </a:r>
            <a:r>
              <a:rPr lang="en-US" altLang="ko-KR" sz="2200" dirty="0"/>
              <a:t>for collaborative filtering), and this method was one </a:t>
            </a:r>
            <a:r>
              <a:rPr lang="en-US" altLang="ko-KR" sz="2200" dirty="0" smtClean="0"/>
              <a:t>of the </a:t>
            </a:r>
            <a:r>
              <a:rPr lang="en-US" altLang="ko-KR" sz="2200" dirty="0"/>
              <a:t>important methods the champion team blended into </a:t>
            </a:r>
            <a:r>
              <a:rPr lang="en-US" altLang="ko-KR" sz="2200" dirty="0" smtClean="0"/>
              <a:t>their algorithm.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 </a:t>
            </a:r>
            <a:r>
              <a:rPr lang="en-US" altLang="ko-KR" sz="2200" dirty="0" err="1"/>
              <a:t>NIPS_Reject</a:t>
            </a:r>
            <a:r>
              <a:rPr lang="en-US" altLang="ko-KR" sz="2200" dirty="0"/>
              <a:t> was also known as the author of the Science </a:t>
            </a:r>
            <a:r>
              <a:rPr lang="en-US" altLang="ko-KR" sz="2200" dirty="0" smtClean="0"/>
              <a:t>paper about </a:t>
            </a:r>
            <a:r>
              <a:rPr lang="en-US" altLang="ko-KR" sz="2200" dirty="0"/>
              <a:t>Deep </a:t>
            </a:r>
            <a:r>
              <a:rPr lang="en-US" altLang="ko-KR" sz="2200" dirty="0" err="1"/>
              <a:t>Autoencoder</a:t>
            </a:r>
            <a:r>
              <a:rPr lang="en-US" altLang="ko-KR" sz="2200" dirty="0"/>
              <a:t>.</a:t>
            </a:r>
            <a:br>
              <a:rPr lang="en-US" altLang="ko-KR" sz="2200" dirty="0"/>
            </a:br>
            <a:r>
              <a:rPr lang="en-US" altLang="ko-KR" sz="2200" dirty="0" smtClean="0"/>
              <a:t>	– There </a:t>
            </a:r>
            <a:r>
              <a:rPr lang="en-US" altLang="ko-KR" sz="2200" dirty="0"/>
              <a:t>was a rumor that this paper is also rejected by NIPS, </a:t>
            </a:r>
            <a:r>
              <a:rPr lang="en-US" altLang="ko-KR" sz="2200" dirty="0" smtClean="0"/>
              <a:t>but it </a:t>
            </a:r>
            <a:r>
              <a:rPr lang="en-US" altLang="ko-KR" sz="2200" dirty="0"/>
              <a:t>is not confirmed</a:t>
            </a:r>
            <a:r>
              <a:rPr lang="en-US" altLang="ko-KR" sz="2200" dirty="0" smtClean="0"/>
              <a:t>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For a long while, the selected papers in </a:t>
            </a:r>
            <a:r>
              <a:rPr lang="en-US" altLang="ko-KR" sz="2200" dirty="0" err="1"/>
              <a:t>Ruslan’s</a:t>
            </a:r>
            <a:r>
              <a:rPr lang="en-US" altLang="ko-KR" sz="2200" dirty="0"/>
              <a:t> homepage </a:t>
            </a:r>
            <a:r>
              <a:rPr lang="en-US" altLang="ko-KR" sz="2200" dirty="0" smtClean="0"/>
              <a:t>were the </a:t>
            </a:r>
            <a:r>
              <a:rPr lang="en-US" altLang="ko-KR" sz="2200" dirty="0">
                <a:solidFill>
                  <a:srgbClr val="0070C0"/>
                </a:solidFill>
              </a:rPr>
              <a:t>Science paper </a:t>
            </a:r>
            <a:r>
              <a:rPr lang="en-US" altLang="ko-KR" sz="2200" dirty="0"/>
              <a:t>and the </a:t>
            </a:r>
            <a:r>
              <a:rPr lang="en-US" altLang="ko-KR" sz="2200" dirty="0" err="1"/>
              <a:t>AI&amp;Statistics</a:t>
            </a:r>
            <a:r>
              <a:rPr lang="en-US" altLang="ko-KR" sz="2200" dirty="0"/>
              <a:t> paper about learning </a:t>
            </a:r>
            <a:r>
              <a:rPr lang="en-US" altLang="ko-KR" sz="2200" dirty="0" smtClean="0"/>
              <a:t>Deep Boltzmann </a:t>
            </a:r>
            <a:r>
              <a:rPr lang="en-US" altLang="ko-KR" sz="2200" dirty="0"/>
              <a:t>Machines. They were not NIPS </a:t>
            </a:r>
            <a:r>
              <a:rPr lang="en-US" altLang="ko-KR" sz="2200" dirty="0" smtClean="0"/>
              <a:t>papers.</a:t>
            </a:r>
            <a:endParaRPr lang="ko-KR" altLang="en-US" sz="2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79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105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547687"/>
            <a:ext cx="9198024" cy="58086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205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Deep Learning</a:t>
            </a:r>
            <a:r>
              <a:rPr lang="ko-KR" altLang="en-US" dirty="0" smtClean="0"/>
              <a:t>의 혁신</a:t>
            </a:r>
            <a:r>
              <a:rPr lang="en-US" altLang="ko-KR" dirty="0" smtClean="0"/>
              <a:t>[1/4]: Google Intern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6" y="4029255"/>
            <a:ext cx="5388087" cy="28287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6" y="980304"/>
            <a:ext cx="5045183" cy="30803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124" y="980304"/>
            <a:ext cx="6339093" cy="3361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01124" y="4866889"/>
            <a:ext cx="6147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Phonemes: </a:t>
            </a:r>
          </a:p>
          <a:p>
            <a:r>
              <a:rPr lang="ko-KR" altLang="en-US" dirty="0" smtClean="0"/>
              <a:t>어떤 언어에서 의미 구별 기능을 갖는 </a:t>
            </a:r>
            <a:r>
              <a:rPr lang="ko-KR" altLang="en-US" dirty="0" err="1" smtClean="0"/>
              <a:t>음성상의</a:t>
            </a:r>
            <a:r>
              <a:rPr lang="ko-KR" altLang="en-US" dirty="0" smtClean="0"/>
              <a:t> 최소 단위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52756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Deep Learning</a:t>
            </a:r>
            <a:r>
              <a:rPr lang="ko-KR" altLang="en-US" dirty="0"/>
              <a:t>의 혁신</a:t>
            </a:r>
            <a:r>
              <a:rPr lang="en-US" altLang="ko-KR" dirty="0" smtClean="0"/>
              <a:t>[2/4]: Competition </a:t>
            </a:r>
            <a:r>
              <a:rPr lang="ko-KR" altLang="en-US" dirty="0" smtClean="0"/>
              <a:t>우승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1300162"/>
            <a:ext cx="7258050" cy="517904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24733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13037" y="115330"/>
            <a:ext cx="11640065" cy="8649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Deep Learning</a:t>
            </a:r>
            <a:r>
              <a:rPr lang="ko-KR" altLang="en-US" dirty="0" smtClean="0"/>
              <a:t>의 혁신</a:t>
            </a:r>
            <a:r>
              <a:rPr lang="en-US" altLang="ko-KR" dirty="0" smtClean="0"/>
              <a:t>[3/4]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1107904"/>
            <a:ext cx="9291638" cy="532273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8713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ImageNet Classification</a:t>
            </a:r>
          </a:p>
          <a:p>
            <a:pPr lvl="1"/>
            <a:r>
              <a:rPr lang="en-US" altLang="ko-KR" dirty="0" smtClean="0"/>
              <a:t>Top-rank: </a:t>
            </a:r>
            <a:r>
              <a:rPr lang="en-US" altLang="ko-KR" dirty="0" err="1" smtClean="0"/>
              <a:t>Krizhevsky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hinton</a:t>
            </a:r>
            <a:r>
              <a:rPr lang="en-US" altLang="ko-KR" dirty="0" smtClean="0"/>
              <a:t> et al.(convent)</a:t>
            </a:r>
          </a:p>
          <a:p>
            <a:pPr lvl="2"/>
            <a:r>
              <a:rPr lang="en-US" altLang="ko-KR" dirty="0" smtClean="0"/>
              <a:t>16.4% error (top-5)</a:t>
            </a:r>
          </a:p>
          <a:p>
            <a:pPr lvl="1"/>
            <a:r>
              <a:rPr lang="en-US" altLang="ko-KR" dirty="0" smtClean="0"/>
              <a:t>Second-rank: Next best (non-convent)</a:t>
            </a:r>
          </a:p>
          <a:p>
            <a:pPr lvl="2"/>
            <a:r>
              <a:rPr lang="en-US" altLang="ko-KR" dirty="0" smtClean="0"/>
              <a:t>26.2% error</a:t>
            </a:r>
            <a:endParaRPr lang="ko-KR" altLang="en-US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13037" y="115330"/>
            <a:ext cx="11640065" cy="8649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Deep Learning</a:t>
            </a:r>
            <a:r>
              <a:rPr lang="ko-KR" altLang="en-US" dirty="0" smtClean="0"/>
              <a:t>의 혁신</a:t>
            </a:r>
            <a:r>
              <a:rPr lang="en-US" altLang="ko-KR" dirty="0" smtClean="0"/>
              <a:t>[4/4]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5" y="3127204"/>
            <a:ext cx="4648200" cy="33718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0" y="3127204"/>
            <a:ext cx="4598276" cy="36671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37" y="1212079"/>
            <a:ext cx="4616325" cy="153716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249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152400"/>
            <a:ext cx="8867775" cy="65532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74547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47662"/>
            <a:ext cx="8058150" cy="616267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9191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문제점과 해결점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Algorithm</a:t>
            </a:r>
            <a:r>
              <a:rPr lang="ko-KR" altLang="en-US" dirty="0" smtClean="0"/>
              <a:t>적 문제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Solution</a:t>
            </a:r>
          </a:p>
          <a:p>
            <a:pPr lvl="2"/>
            <a:r>
              <a:rPr lang="en-US" altLang="ko-KR" dirty="0" smtClean="0"/>
              <a:t>Vanishing Gradient -&gt;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 (new activation function)</a:t>
            </a:r>
          </a:p>
          <a:p>
            <a:pPr lvl="2"/>
            <a:r>
              <a:rPr lang="en-US" altLang="ko-KR" dirty="0" smtClean="0"/>
              <a:t>Local minimum problem -&gt; pre-training, Restricted-Boltzmann-Machine(RBM)</a:t>
            </a:r>
          </a:p>
          <a:p>
            <a:pPr lvl="2"/>
            <a:r>
              <a:rPr lang="en-US" altLang="ko-KR" dirty="0"/>
              <a:t>Overfitting -&gt; Dropout, </a:t>
            </a:r>
            <a:r>
              <a:rPr lang="en-US" altLang="ko-KR" dirty="0" smtClean="0"/>
              <a:t>Big-Data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Training Data</a:t>
            </a:r>
            <a:r>
              <a:rPr lang="ko-KR" altLang="en-US" dirty="0"/>
              <a:t>의 부족</a:t>
            </a:r>
            <a:endParaRPr lang="en-US" altLang="ko-KR" dirty="0"/>
          </a:p>
          <a:p>
            <a:pPr lvl="1"/>
            <a:r>
              <a:rPr lang="en-US" altLang="ko-KR" dirty="0" smtClean="0"/>
              <a:t>Solution</a:t>
            </a:r>
          </a:p>
          <a:p>
            <a:pPr lvl="2"/>
            <a:r>
              <a:rPr lang="en-US" altLang="ko-KR" dirty="0" smtClean="0"/>
              <a:t>Smartphone</a:t>
            </a:r>
          </a:p>
          <a:p>
            <a:pPr lvl="2"/>
            <a:r>
              <a:rPr lang="en-US" altLang="ko-KR" dirty="0" err="1" smtClean="0"/>
              <a:t>IoT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Computing Power</a:t>
            </a:r>
            <a:r>
              <a:rPr lang="ko-KR" altLang="en-US" dirty="0"/>
              <a:t>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Solution</a:t>
            </a:r>
          </a:p>
          <a:p>
            <a:pPr lvl="2"/>
            <a:r>
              <a:rPr lang="en-US" altLang="ko-KR" dirty="0" smtClean="0"/>
              <a:t>GPGPU, NVIDA</a:t>
            </a:r>
          </a:p>
          <a:p>
            <a:pPr lvl="2"/>
            <a:r>
              <a:rPr lang="en-US" altLang="ko-KR" dirty="0" smtClean="0"/>
              <a:t>Cloud Computing, AWS, Azure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949" y="2499029"/>
            <a:ext cx="7059051" cy="403988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3559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276225"/>
            <a:ext cx="9401175" cy="63055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9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Algorithm: Vanishing Gradient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Sigmoid</a:t>
                </a:r>
                <a:r>
                  <a:rPr lang="ko-KR" altLang="en-US" dirty="0" smtClean="0"/>
                  <a:t>의 </a:t>
                </a:r>
                <a:r>
                  <a:rPr lang="ko-KR" altLang="en-US" dirty="0" err="1" smtClean="0"/>
                  <a:t>도함수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⁡(−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b="0" dirty="0" smtClean="0"/>
              </a:p>
              <a:p>
                <a:endParaRPr lang="en-US" altLang="ko-KR" dirty="0"/>
              </a:p>
              <a:p>
                <a:endParaRPr lang="en-US" altLang="ko-KR" b="0" dirty="0" smtClean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2" t="-2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00" y="3175923"/>
            <a:ext cx="2562225" cy="704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37" y="4003805"/>
            <a:ext cx="2571750" cy="18097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004" y="1252641"/>
            <a:ext cx="7487429" cy="259688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625623" y="2553793"/>
            <a:ext cx="914400" cy="432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0.25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49768" y="4184137"/>
            <a:ext cx="8003334" cy="1934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Local Gradient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</a:rPr>
              <a:t>Maximum</a:t>
            </a:r>
            <a:r>
              <a:rPr lang="ko-KR" altLang="en-US" dirty="0" smtClean="0">
                <a:solidFill>
                  <a:schemeClr val="tx1"/>
                </a:solidFill>
              </a:rPr>
              <a:t>이 </a:t>
            </a:r>
            <a:r>
              <a:rPr lang="en-US" altLang="ko-KR" dirty="0" smtClean="0">
                <a:solidFill>
                  <a:schemeClr val="tx1"/>
                </a:solidFill>
              </a:rPr>
              <a:t>0.25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Layer 1</a:t>
            </a:r>
            <a:r>
              <a:rPr lang="ko-KR" altLang="en-US" dirty="0" smtClean="0">
                <a:solidFill>
                  <a:schemeClr val="tx1"/>
                </a:solidFill>
              </a:rPr>
              <a:t>개를 지날 때마다 </a:t>
            </a:r>
            <a:r>
              <a:rPr lang="en-US" altLang="ko-KR" dirty="0" smtClean="0">
                <a:solidFill>
                  <a:schemeClr val="tx1"/>
                </a:solidFill>
              </a:rPr>
              <a:t>magnitude</a:t>
            </a:r>
            <a:r>
              <a:rPr lang="ko-KR" altLang="en-US" dirty="0" smtClean="0">
                <a:solidFill>
                  <a:schemeClr val="tx1"/>
                </a:solidFill>
              </a:rPr>
              <a:t>는 항상 </a:t>
            </a:r>
            <a:r>
              <a:rPr lang="en-US" altLang="ko-KR" dirty="0" smtClean="0">
                <a:solidFill>
                  <a:schemeClr val="tx1"/>
                </a:solidFill>
              </a:rPr>
              <a:t>one quarter </a:t>
            </a:r>
            <a:r>
              <a:rPr lang="ko-KR" altLang="en-US" dirty="0" smtClean="0">
                <a:solidFill>
                  <a:schemeClr val="tx1"/>
                </a:solidFill>
              </a:rPr>
              <a:t>이하로 작아진다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56664" y="6424033"/>
            <a:ext cx="585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Yes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you should understand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backprop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, Andrej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Karpathy</a:t>
            </a:r>
            <a:endParaRPr lang="en-US" altLang="ko-KR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0078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Algorithm: </a:t>
            </a:r>
            <a:r>
              <a:rPr lang="en-US" altLang="ko-KR" dirty="0" smtClean="0"/>
              <a:t>Rectified </a:t>
            </a:r>
            <a:r>
              <a:rPr lang="en-US" altLang="ko-KR" dirty="0"/>
              <a:t>linear </a:t>
            </a:r>
            <a:r>
              <a:rPr lang="en-US" altLang="ko-KR" dirty="0" smtClean="0"/>
              <a:t>Unit (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ReLU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𝑰𝒇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𝑰𝒇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</m:eqArr>
                      </m:e>
                    </m:d>
                  </m:oMath>
                </a14:m>
                <a:endParaRPr lang="en-US" altLang="ko-KR" dirty="0" smtClean="0"/>
              </a:p>
              <a:p>
                <a:r>
                  <a:rPr lang="ko-KR" altLang="en-US" dirty="0" err="1" smtClean="0"/>
                  <a:t>도함수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𝑰𝒇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𝑰𝒇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</m:eqAr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2" t="-2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cdn-images-1.medium.com/max/800/1*g0yxlK8kEBw8uA1f82XQd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5" y="1379430"/>
            <a:ext cx="70389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262" y="4051922"/>
            <a:ext cx="5476875" cy="2705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26089" y="3895063"/>
            <a:ext cx="71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ReLU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23092" y="5897325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Sigmoid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488668"/>
            <a:ext cx="585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Yes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you should understand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backprop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, Andrej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Karpathy</a:t>
            </a:r>
            <a:endParaRPr lang="en-US" altLang="ko-KR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89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41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4220" y="3075057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>
                <a:latin typeface="+mj-ea"/>
                <a:ea typeface="+mj-ea"/>
              </a:rPr>
              <a:t>머신러닝 분류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9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36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Algorithm: </a:t>
            </a:r>
            <a:r>
              <a:rPr lang="en-US" altLang="ko-KR" dirty="0"/>
              <a:t>Restricted-Boltzmann-Machine(RBM)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이 모델은 </a:t>
            </a:r>
            <a:r>
              <a:rPr lang="en-US" altLang="ko-KR" dirty="0"/>
              <a:t>RBM</a:t>
            </a:r>
            <a:r>
              <a:rPr lang="ko-KR" altLang="en-US" dirty="0"/>
              <a:t>을 맨 아래 </a:t>
            </a:r>
            <a:r>
              <a:rPr lang="en-US" altLang="ko-KR" dirty="0"/>
              <a:t>data layer</a:t>
            </a:r>
            <a:r>
              <a:rPr lang="ko-KR" altLang="en-US" dirty="0"/>
              <a:t>부터 차근차근 </a:t>
            </a:r>
            <a:r>
              <a:rPr lang="en-US" altLang="ko-KR" dirty="0"/>
              <a:t>stack</a:t>
            </a:r>
            <a:r>
              <a:rPr lang="ko-KR" altLang="en-US" dirty="0"/>
              <a:t>으로 쌓아가면서 전체 </a:t>
            </a:r>
            <a:r>
              <a:rPr lang="en-US" altLang="ko-KR" dirty="0"/>
              <a:t>parameter</a:t>
            </a:r>
            <a:r>
              <a:rPr lang="ko-KR" altLang="en-US" dirty="0"/>
              <a:t>를 </a:t>
            </a:r>
            <a:r>
              <a:rPr lang="en-US" altLang="ko-KR" dirty="0"/>
              <a:t>update</a:t>
            </a:r>
            <a:r>
              <a:rPr lang="ko-KR" altLang="en-US" dirty="0"/>
              <a:t>하는 모델이다</a:t>
            </a:r>
            <a:r>
              <a:rPr lang="en-US" altLang="ko-KR" dirty="0"/>
              <a:t>. </a:t>
            </a:r>
            <a:r>
              <a:rPr lang="ko-KR" altLang="en-US" dirty="0"/>
              <a:t>이 모델을 그림으로 표현하면 아래와 같은 그림이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23" y="2666999"/>
            <a:ext cx="4993401" cy="3774828"/>
          </a:xfrm>
          <a:prstGeom prst="rect">
            <a:avLst/>
          </a:prstGeom>
        </p:spPr>
      </p:pic>
      <p:pic>
        <p:nvPicPr>
          <p:cNvPr id="6146" name="Picture 2" descr="http://sanghyukchun.github.io/images/post/75-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498" y="2666999"/>
            <a:ext cx="2778342" cy="377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182022" y="6525673"/>
            <a:ext cx="80516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1500" dirty="0">
                <a:solidFill>
                  <a:srgbClr val="000000"/>
                </a:solidFill>
                <a:latin typeface="Roboto"/>
                <a:hlinkClick r:id="rId4"/>
              </a:rPr>
              <a:t>Restricted Boltzmann Machines - Ep. 6 (Deep Learning SIMPLIFIED</a:t>
            </a:r>
            <a:r>
              <a:rPr lang="en-US" altLang="ko-KR" sz="1500" dirty="0" smtClean="0">
                <a:solidFill>
                  <a:srgbClr val="000000"/>
                </a:solidFill>
                <a:latin typeface="Roboto"/>
                <a:hlinkClick r:id="rId4"/>
              </a:rPr>
              <a:t>)</a:t>
            </a:r>
            <a:endParaRPr lang="ko-KR" altLang="en-US" sz="15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90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452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Algorithm: Pre-training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No need to use complicated RBM for weight initializations</a:t>
            </a:r>
          </a:p>
          <a:p>
            <a:r>
              <a:rPr lang="en-US" altLang="ko-KR" dirty="0" smtClean="0"/>
              <a:t>Simple methods are fine</a:t>
            </a:r>
          </a:p>
          <a:p>
            <a:pPr lvl="1"/>
            <a:r>
              <a:rPr lang="en-US" altLang="ko-KR" dirty="0" smtClean="0"/>
              <a:t>Xavier initialization [1]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62" y="4654085"/>
            <a:ext cx="6347063" cy="15951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00150" y="6284054"/>
            <a:ext cx="9486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[1] Understanding </a:t>
            </a:r>
            <a:r>
              <a:rPr lang="en-US" altLang="ko-KR" dirty="0"/>
              <a:t>the difficulty of training deep feedforward neural </a:t>
            </a:r>
            <a:r>
              <a:rPr lang="en-US" altLang="ko-KR" dirty="0" smtClean="0"/>
              <a:t>networks, 210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255" y="2533532"/>
            <a:ext cx="5629275" cy="216263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91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79095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</a:t>
            </a:r>
            <a:r>
              <a:rPr lang="en-US" altLang="ko-KR" dirty="0" smtClean="0"/>
              <a:t>: Overfitting[1/2]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Dropout</a:t>
            </a:r>
          </a:p>
          <a:p>
            <a:pPr lvl="1"/>
            <a:r>
              <a:rPr lang="en-US" altLang="ko-KR" dirty="0" smtClean="0"/>
              <a:t>It is an extremely effective, simple and recently introduced regularization technique by </a:t>
            </a:r>
            <a:r>
              <a:rPr lang="en-US" altLang="ko-KR" i="1" dirty="0" smtClean="0"/>
              <a:t>Srivastava et al [1].</a:t>
            </a:r>
          </a:p>
          <a:p>
            <a:pPr lvl="1"/>
            <a:r>
              <a:rPr lang="en-US" altLang="ko-KR" dirty="0" smtClean="0"/>
              <a:t>While training, dropout is implemented by only keeping a neuron active with some probability p (a hyper-parameter), or setting it to zero otherwise.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5221" y="6450291"/>
            <a:ext cx="87865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[1] Journal </a:t>
            </a:r>
            <a:r>
              <a:rPr lang="en-US" altLang="ko-KR" sz="15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of Machine Learning </a:t>
            </a:r>
            <a:r>
              <a:rPr lang="en-US" altLang="ko-KR" sz="15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Research, Dropout</a:t>
            </a:r>
            <a:r>
              <a:rPr lang="en-US" altLang="ko-KR" sz="15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: A Simple Way to Prevent Neural Networks from Overfitting</a:t>
            </a:r>
            <a:endParaRPr lang="ko-KR" alt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http://cs231n.github.io/assets/nn2/dropout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768" y="3112190"/>
            <a:ext cx="5975601" cy="319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92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4363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Algorithm: </a:t>
            </a:r>
            <a:r>
              <a:rPr lang="en-US" altLang="ko-KR" dirty="0" smtClean="0"/>
              <a:t>Overfitting[2/2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BigData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Real Word == Collected Data</a:t>
            </a:r>
          </a:p>
          <a:p>
            <a:pPr lvl="1"/>
            <a:r>
              <a:rPr lang="ko-KR" altLang="en-US" dirty="0" smtClean="0"/>
              <a:t>데이터가 많다면 </a:t>
            </a:r>
            <a:r>
              <a:rPr lang="en-US" altLang="ko-KR" dirty="0" smtClean="0"/>
              <a:t>Overfitting</a:t>
            </a:r>
            <a:r>
              <a:rPr lang="ko-KR" altLang="en-US" dirty="0" smtClean="0"/>
              <a:t>을 하는 경향은 최대의 장점이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Picture 2" descr="https://camo.githubusercontent.com/fe309479fb080ecf940a3bb76a5d31cccb1cbc31/687474703a2f2f692e696d6775722e636f6d2f6738664d4e4358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27" y="2431097"/>
            <a:ext cx="7849581" cy="41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93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2967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8" y="857251"/>
            <a:ext cx="8218773" cy="39694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3451649"/>
            <a:ext cx="6686550" cy="1359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678" y="3318831"/>
            <a:ext cx="5356843" cy="2984177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13037" y="20080"/>
            <a:ext cx="11640065" cy="8649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Deep Learning</a:t>
            </a:r>
            <a:r>
              <a:rPr lang="ko-KR" altLang="en-US" dirty="0" smtClean="0"/>
              <a:t>의 혁신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94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51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NIPS 2015-2016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3755 attendees </a:t>
            </a:r>
            <a:r>
              <a:rPr lang="en-US" altLang="ko-KR" dirty="0"/>
              <a:t>at </a:t>
            </a:r>
            <a:r>
              <a:rPr lang="en-US" altLang="ko-KR" dirty="0" smtClean="0"/>
              <a:t>NIPS2015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70C0"/>
                </a:solidFill>
              </a:rPr>
              <a:t>1838</a:t>
            </a:r>
            <a:r>
              <a:rPr lang="en-US" altLang="ko-KR" dirty="0"/>
              <a:t> paper submissions, 1524 reviewers producing 10,625 reviews resulting in </a:t>
            </a:r>
            <a:r>
              <a:rPr lang="en-US" altLang="ko-KR" dirty="0">
                <a:solidFill>
                  <a:srgbClr val="0070C0"/>
                </a:solidFill>
              </a:rPr>
              <a:t>403 papers (21.9%).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0070C0"/>
                </a:solidFill>
              </a:rPr>
              <a:t>20 oral talks </a:t>
            </a:r>
            <a:r>
              <a:rPr lang="en-US" altLang="ko-KR" dirty="0" smtClean="0"/>
              <a:t>are selected among 403 accepted papers (</a:t>
            </a:r>
            <a:r>
              <a:rPr lang="en-US" altLang="ko-KR" dirty="0" smtClean="0">
                <a:solidFill>
                  <a:srgbClr val="0070C0"/>
                </a:solidFill>
              </a:rPr>
              <a:t>single-track</a:t>
            </a:r>
            <a:r>
              <a:rPr lang="en-US" altLang="ko-KR" dirty="0" smtClean="0"/>
              <a:t>). 7pm-12am (5hr) poster session every day.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9935"/>
            <a:ext cx="4526405" cy="3394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48" y="2849935"/>
            <a:ext cx="2667529" cy="3608907"/>
          </a:xfrm>
          <a:prstGeom prst="rect">
            <a:avLst/>
          </a:prstGeom>
        </p:spPr>
      </p:pic>
      <p:pic>
        <p:nvPicPr>
          <p:cNvPr id="4100" name="Picture 4" descr="https://cdn-images-1.medium.com/max/2000/1*V3kPg6r9uAmvDZsPPOwTgw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020" y="2849935"/>
            <a:ext cx="4796611" cy="359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733549" y="6398309"/>
            <a:ext cx="8543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</a:t>
            </a:r>
            <a:r>
              <a:rPr lang="ko-KR" altLang="en-US" dirty="0" smtClean="0">
                <a:hlinkClick r:id="rId5"/>
              </a:rPr>
              <a:t>twitter.com/Hassan_Sawaf/status/674012958981165056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95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59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Learning’s Pioneers</a:t>
            </a:r>
            <a:endParaRPr lang="ko-KR" altLang="en-US" dirty="0"/>
          </a:p>
        </p:txBody>
      </p:sp>
      <p:pic>
        <p:nvPicPr>
          <p:cNvPr id="3074" name="Picture 2" descr="Deep Learning 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822" y="1291441"/>
            <a:ext cx="7239441" cy="514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552" y="5857559"/>
            <a:ext cx="1685925" cy="361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028" y="5865882"/>
            <a:ext cx="2196565" cy="353627"/>
          </a:xfrm>
          <a:prstGeom prst="rect">
            <a:avLst/>
          </a:prstGeom>
        </p:spPr>
      </p:pic>
      <p:pic>
        <p:nvPicPr>
          <p:cNvPr id="3078" name="Picture 6" descr="baidu research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234" y="5779256"/>
            <a:ext cx="1296386" cy="51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144" y="5592961"/>
            <a:ext cx="1704975" cy="7048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98331" y="6458973"/>
            <a:ext cx="80245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</a:t>
            </a:r>
            <a:r>
              <a:rPr lang="ko-KR" altLang="en-US" dirty="0" smtClean="0">
                <a:hlinkClick r:id="rId7"/>
              </a:rPr>
              <a:t>github.com/leehaesung/DeepLearningPioneers/wiki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922109"/>
            <a:ext cx="11282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Google Scholar </a:t>
            </a:r>
            <a:r>
              <a:rPr lang="ko-KR" altLang="en-US" dirty="0" smtClean="0"/>
              <a:t>피인용 지수</a:t>
            </a:r>
            <a:r>
              <a:rPr lang="en-US" altLang="ko-KR" dirty="0" smtClean="0"/>
              <a:t>: Yann </a:t>
            </a:r>
            <a:r>
              <a:rPr lang="en-US" altLang="ko-KR" dirty="0" err="1" smtClean="0"/>
              <a:t>LeCun</a:t>
            </a:r>
            <a:r>
              <a:rPr lang="en-US" altLang="ko-KR" dirty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44K</a:t>
            </a:r>
            <a:r>
              <a:rPr lang="en-US" altLang="ko-KR" dirty="0" smtClean="0"/>
              <a:t>, Geoffrey Hinton </a:t>
            </a:r>
            <a:r>
              <a:rPr lang="en-US" altLang="ko-KR" dirty="0" smtClean="0">
                <a:solidFill>
                  <a:srgbClr val="FF0000"/>
                </a:solidFill>
              </a:rPr>
              <a:t>160K</a:t>
            </a:r>
            <a:r>
              <a:rPr lang="en-US" altLang="ko-KR" dirty="0" smtClean="0"/>
              <a:t>, </a:t>
            </a:r>
            <a:r>
              <a:rPr lang="en-US" altLang="ko-KR" dirty="0" err="1"/>
              <a:t>Yoshua</a:t>
            </a:r>
            <a:r>
              <a:rPr lang="en-US" altLang="ko-KR" dirty="0"/>
              <a:t> </a:t>
            </a:r>
            <a:r>
              <a:rPr lang="en-US" altLang="ko-KR" dirty="0" err="1"/>
              <a:t>Bengio</a:t>
            </a:r>
            <a:r>
              <a:rPr lang="en-US" altLang="ko-KR" dirty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56K</a:t>
            </a:r>
            <a:r>
              <a:rPr lang="en-US" altLang="ko-KR" dirty="0" smtClean="0"/>
              <a:t>, Andrew Ng </a:t>
            </a:r>
            <a:r>
              <a:rPr lang="en-US" altLang="ko-KR" dirty="0" smtClean="0">
                <a:solidFill>
                  <a:srgbClr val="FF0000"/>
                </a:solidFill>
              </a:rPr>
              <a:t>72K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82200" y="581325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David E. Culler </a:t>
            </a:r>
            <a:r>
              <a:rPr lang="en-US" altLang="ko-KR" dirty="0" smtClean="0">
                <a:solidFill>
                  <a:srgbClr val="FF0000"/>
                </a:solidFill>
              </a:rPr>
              <a:t>84K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082" name="Picture 10" descr="David Cull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402" y="4328613"/>
            <a:ext cx="1005323" cy="14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96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63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TensorFlow playground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214" y="1030850"/>
            <a:ext cx="7350079" cy="490562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82617" y="5987018"/>
            <a:ext cx="375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http://playground.tensorflow.org</a:t>
            </a:r>
            <a:r>
              <a:rPr lang="ko-KR" altLang="en-US" dirty="0" smtClean="0">
                <a:hlinkClick r:id="rId3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97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3736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3940" y="2767281"/>
            <a:ext cx="2884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/>
              <a:t>감사합니다</a:t>
            </a:r>
            <a:r>
              <a:rPr kumimoji="1" lang="en-US" altLang="ko-KR" sz="4000" b="1"/>
              <a:t>.</a:t>
            </a:r>
            <a:endParaRPr kumimoji="1" lang="ko-KR" altLang="en-US" sz="4000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E74800-9143-F045-81E6-1834C05913E3}" type="slidenum">
              <a:rPr lang="en-US" altLang="ko-KR" sz="1500" smtClean="0">
                <a:solidFill>
                  <a:srgbClr val="0070C0"/>
                </a:solidFill>
              </a:rPr>
              <a:pPr/>
              <a:t>98</a:t>
            </a:fld>
            <a:r>
              <a:rPr lang="en-US" altLang="ko-KR" sz="1500" smtClean="0">
                <a:solidFill>
                  <a:srgbClr val="0070C0"/>
                </a:solidFill>
              </a:rPr>
              <a:t> </a:t>
            </a:r>
            <a:r>
              <a:rPr lang="en-US" altLang="ko-KR" smtClean="0"/>
              <a:t>/ 98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16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30359</TotalTime>
  <Words>2268</Words>
  <Application>Microsoft Office PowerPoint</Application>
  <PresentationFormat>와이드스크린</PresentationFormat>
  <Paragraphs>468</Paragraphs>
  <Slides>98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8" baseType="lpstr">
      <vt:lpstr>Mangal</vt:lpstr>
      <vt:lpstr>Roboto</vt:lpstr>
      <vt:lpstr>맑은 고딕</vt:lpstr>
      <vt:lpstr>Arial</vt:lpstr>
      <vt:lpstr>Calibri</vt:lpstr>
      <vt:lpstr>Cambria Math</vt:lpstr>
      <vt:lpstr>Times New Roman</vt:lpstr>
      <vt:lpstr>Verdana</vt:lpstr>
      <vt:lpstr>Wingdings</vt:lpstr>
      <vt:lpstr>Office 테마</vt:lpstr>
      <vt:lpstr>Machine Learning to Deep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Table of Contents</vt:lpstr>
      <vt:lpstr>PowerPoint 프레젠테이션</vt:lpstr>
      <vt:lpstr>Which hypothesis is better</vt:lpstr>
      <vt:lpstr>Cost function[1/2]</vt:lpstr>
      <vt:lpstr>Cost function[2/2]</vt:lpstr>
      <vt:lpstr>Goal: Minimize cost</vt:lpstr>
      <vt:lpstr>Gradient Descent Algorithm</vt:lpstr>
      <vt:lpstr>Gradient Descent Algorithm</vt:lpstr>
      <vt:lpstr>Formal definition</vt:lpstr>
      <vt:lpstr>Gradient Descent Intuition[1/2]</vt:lpstr>
      <vt:lpstr>Gradient Descent Intuition[2/2]</vt:lpstr>
      <vt:lpstr>PowerPoint 프레젠테이션</vt:lpstr>
      <vt:lpstr>실습 IDE: Jupyter Notebook</vt:lpstr>
      <vt:lpstr>실습 라이브러리</vt:lpstr>
      <vt:lpstr>실습 서버 접속</vt:lpstr>
      <vt:lpstr>PowerPoint 프레젠테이션</vt:lpstr>
      <vt:lpstr>Linear Regression with One Variable</vt:lpstr>
      <vt:lpstr>PowerPoint 프레젠테이션</vt:lpstr>
      <vt:lpstr>Perceptron(2/2)</vt:lpstr>
      <vt:lpstr>Perceptron(2/2)</vt:lpstr>
      <vt:lpstr>Decision Boundary</vt:lpstr>
      <vt:lpstr>왜 비선형 함수 Sigmoid이 필요한가?</vt:lpstr>
      <vt:lpstr>PowerPoint 프레젠테이션</vt:lpstr>
      <vt:lpstr>Cost Function: Cross Entropy[2/2]</vt:lpstr>
      <vt:lpstr>Cross Entropy and Gradient Descent</vt:lpstr>
      <vt:lpstr>PowerPoint 프레젠테이션</vt:lpstr>
      <vt:lpstr>해결하고자 하는 문제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First Dark Age (1969~1986, 17)</vt:lpstr>
      <vt:lpstr>PowerPoint 프레젠테이션</vt:lpstr>
      <vt:lpstr>Neural-Network: 두 번째 봄 (Second Spring)</vt:lpstr>
      <vt:lpstr>Neural Network Presentation[1/2]</vt:lpstr>
      <vt:lpstr>Neural Network Presentation[2/2]</vt:lpstr>
      <vt:lpstr>PowerPoint 프레젠테이션</vt:lpstr>
      <vt:lpstr>New Cost function</vt:lpstr>
      <vt:lpstr>Backpropagation: gradient computation</vt:lpstr>
      <vt:lpstr>Backpropagation: gradient computation</vt:lpstr>
      <vt:lpstr>PowerPoint 프레젠테이션</vt:lpstr>
      <vt:lpstr>Backpropagation: Delta 유도</vt:lpstr>
      <vt:lpstr>Sigmoid Gradient</vt:lpstr>
      <vt:lpstr>PowerPoint 프레젠테이션</vt:lpstr>
      <vt:lpstr>PowerPoint 프레젠테이션</vt:lpstr>
      <vt:lpstr>PowerPoint 프레젠테이션</vt:lpstr>
      <vt:lpstr>PowerPoint 프레젠테이션</vt:lpstr>
      <vt:lpstr>Backpropagation Intuition</vt:lpstr>
      <vt:lpstr>Backpropagation 구현 알고리즘</vt:lpstr>
      <vt:lpstr>PowerPoint 프레젠테이션</vt:lpstr>
      <vt:lpstr>PowerPoint 프레젠테이션</vt:lpstr>
      <vt:lpstr>PowerPoint 프레젠테이션</vt:lpstr>
      <vt:lpstr>Numerical estimation of gradients</vt:lpstr>
      <vt:lpstr>PowerPoint 프레젠테이션</vt:lpstr>
      <vt:lpstr>PowerPoint 프레젠테이션</vt:lpstr>
      <vt:lpstr>MNIST Database</vt:lpstr>
      <vt:lpstr>PowerPoint 프레젠테이션</vt:lpstr>
      <vt:lpstr>PowerPoint 프레젠테이션</vt:lpstr>
      <vt:lpstr>Neural Network Model</vt:lpstr>
      <vt:lpstr>PowerPoint 프레젠테이션</vt:lpstr>
      <vt:lpstr>A BIG problem</vt:lpstr>
      <vt:lpstr>Rebirth of Neural Network: Third Spring</vt:lpstr>
      <vt:lpstr>PowerPoint 프레젠테이션</vt:lpstr>
      <vt:lpstr>PowerPoint 프레젠테이션</vt:lpstr>
      <vt:lpstr>PowerPoint 프레젠테이션</vt:lpstr>
      <vt:lpstr>PowerPoint 프레젠테이션</vt:lpstr>
      <vt:lpstr>NIPS Reject</vt:lpstr>
      <vt:lpstr>Deep Learning의 혁신[1/4]: Google Intern</vt:lpstr>
      <vt:lpstr>Deep Learning의 혁신[2/4]: Competition 우승</vt:lpstr>
      <vt:lpstr>Deep Learning의 혁신[3/4]</vt:lpstr>
      <vt:lpstr>Deep Learning의 혁신[4/4]</vt:lpstr>
      <vt:lpstr>PowerPoint 프레젠테이션</vt:lpstr>
      <vt:lpstr>PowerPoint 프레젠테이션</vt:lpstr>
      <vt:lpstr>문제점과 해결점</vt:lpstr>
      <vt:lpstr>PowerPoint 프레젠테이션</vt:lpstr>
      <vt:lpstr>Algorithm: Vanishing Gradient</vt:lpstr>
      <vt:lpstr>Algorithm: Rectified linear Unit (ReLU)</vt:lpstr>
      <vt:lpstr>Algorithm: Restricted-Boltzmann-Machine(RBM)</vt:lpstr>
      <vt:lpstr>Algorithm: Pre-training</vt:lpstr>
      <vt:lpstr>Algorithm: Overfitting[1/2]</vt:lpstr>
      <vt:lpstr>Algorithm: Overfitting[2/2]</vt:lpstr>
      <vt:lpstr>Deep Learning의 혁신</vt:lpstr>
      <vt:lpstr>NIPS 2015-2016</vt:lpstr>
      <vt:lpstr>Deep Learning’s Pioneers</vt:lpstr>
      <vt:lpstr>TensorFlow playground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Learn</dc:title>
  <dc:creator>Microsoft Office User</dc:creator>
  <cp:lastModifiedBy>justin</cp:lastModifiedBy>
  <cp:revision>316</cp:revision>
  <cp:lastPrinted>2016-10-11T08:39:14Z</cp:lastPrinted>
  <dcterms:created xsi:type="dcterms:W3CDTF">2016-09-20T08:08:28Z</dcterms:created>
  <dcterms:modified xsi:type="dcterms:W3CDTF">2017-02-10T05:57:07Z</dcterms:modified>
</cp:coreProperties>
</file>